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6" r:id="rId1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200000"/>
      </a:lnSpc>
      <a:spcBef>
        <a:spcPts val="0"/>
      </a:spcBef>
      <a:spcAft>
        <a:spcPts val="0"/>
      </a:spcAft>
      <a:buClrTx/>
      <a:buSzTx/>
      <a:buFontTx/>
      <a:buNone/>
      <a:tabLst/>
      <a:defRPr kumimoji="0" sz="2400" b="0" i="0" u="none" strike="noStrike" cap="none" spc="0" normalizeH="0" baseline="0">
        <a:ln>
          <a:noFill/>
        </a:ln>
        <a:solidFill>
          <a:srgbClr val="FCFFFF"/>
        </a:solidFill>
        <a:effectLst/>
        <a:uFillTx/>
        <a:latin typeface="Klavika Basic Medium"/>
        <a:ea typeface="Klavika Basic Medium"/>
        <a:cs typeface="Klavika Basic Medium"/>
        <a:sym typeface="Klavika Basic Medium"/>
      </a:defRPr>
    </a:lvl1pPr>
    <a:lvl2pPr marL="0" marR="0" indent="228600" algn="r" defTabSz="584200" rtl="0" fontAlgn="auto" latinLnBrk="0" hangingPunct="0">
      <a:lnSpc>
        <a:spcPct val="200000"/>
      </a:lnSpc>
      <a:spcBef>
        <a:spcPts val="0"/>
      </a:spcBef>
      <a:spcAft>
        <a:spcPts val="0"/>
      </a:spcAft>
      <a:buClrTx/>
      <a:buSzTx/>
      <a:buFontTx/>
      <a:buNone/>
      <a:tabLst/>
      <a:defRPr kumimoji="0" sz="2400" b="0" i="0" u="none" strike="noStrike" cap="none" spc="0" normalizeH="0" baseline="0">
        <a:ln>
          <a:noFill/>
        </a:ln>
        <a:solidFill>
          <a:srgbClr val="FCFFFF"/>
        </a:solidFill>
        <a:effectLst/>
        <a:uFillTx/>
        <a:latin typeface="Klavika Basic Medium"/>
        <a:ea typeface="Klavika Basic Medium"/>
        <a:cs typeface="Klavika Basic Medium"/>
        <a:sym typeface="Klavika Basic Medium"/>
      </a:defRPr>
    </a:lvl2pPr>
    <a:lvl3pPr marL="0" marR="0" indent="457200" algn="r" defTabSz="584200" rtl="0" fontAlgn="auto" latinLnBrk="0" hangingPunct="0">
      <a:lnSpc>
        <a:spcPct val="200000"/>
      </a:lnSpc>
      <a:spcBef>
        <a:spcPts val="0"/>
      </a:spcBef>
      <a:spcAft>
        <a:spcPts val="0"/>
      </a:spcAft>
      <a:buClrTx/>
      <a:buSzTx/>
      <a:buFontTx/>
      <a:buNone/>
      <a:tabLst/>
      <a:defRPr kumimoji="0" sz="2400" b="0" i="0" u="none" strike="noStrike" cap="none" spc="0" normalizeH="0" baseline="0">
        <a:ln>
          <a:noFill/>
        </a:ln>
        <a:solidFill>
          <a:srgbClr val="FCFFFF"/>
        </a:solidFill>
        <a:effectLst/>
        <a:uFillTx/>
        <a:latin typeface="Klavika Basic Medium"/>
        <a:ea typeface="Klavika Basic Medium"/>
        <a:cs typeface="Klavika Basic Medium"/>
        <a:sym typeface="Klavika Basic Medium"/>
      </a:defRPr>
    </a:lvl3pPr>
    <a:lvl4pPr marL="0" marR="0" indent="685800" algn="r" defTabSz="584200" rtl="0" fontAlgn="auto" latinLnBrk="0" hangingPunct="0">
      <a:lnSpc>
        <a:spcPct val="200000"/>
      </a:lnSpc>
      <a:spcBef>
        <a:spcPts val="0"/>
      </a:spcBef>
      <a:spcAft>
        <a:spcPts val="0"/>
      </a:spcAft>
      <a:buClrTx/>
      <a:buSzTx/>
      <a:buFontTx/>
      <a:buNone/>
      <a:tabLst/>
      <a:defRPr kumimoji="0" sz="2400" b="0" i="0" u="none" strike="noStrike" cap="none" spc="0" normalizeH="0" baseline="0">
        <a:ln>
          <a:noFill/>
        </a:ln>
        <a:solidFill>
          <a:srgbClr val="FCFFFF"/>
        </a:solidFill>
        <a:effectLst/>
        <a:uFillTx/>
        <a:latin typeface="Klavika Basic Medium"/>
        <a:ea typeface="Klavika Basic Medium"/>
        <a:cs typeface="Klavika Basic Medium"/>
        <a:sym typeface="Klavika Basic Medium"/>
      </a:defRPr>
    </a:lvl4pPr>
    <a:lvl5pPr marL="0" marR="0" indent="914400" algn="r" defTabSz="584200" rtl="0" fontAlgn="auto" latinLnBrk="0" hangingPunct="0">
      <a:lnSpc>
        <a:spcPct val="200000"/>
      </a:lnSpc>
      <a:spcBef>
        <a:spcPts val="0"/>
      </a:spcBef>
      <a:spcAft>
        <a:spcPts val="0"/>
      </a:spcAft>
      <a:buClrTx/>
      <a:buSzTx/>
      <a:buFontTx/>
      <a:buNone/>
      <a:tabLst/>
      <a:defRPr kumimoji="0" sz="2400" b="0" i="0" u="none" strike="noStrike" cap="none" spc="0" normalizeH="0" baseline="0">
        <a:ln>
          <a:noFill/>
        </a:ln>
        <a:solidFill>
          <a:srgbClr val="FCFFFF"/>
        </a:solidFill>
        <a:effectLst/>
        <a:uFillTx/>
        <a:latin typeface="Klavika Basic Medium"/>
        <a:ea typeface="Klavika Basic Medium"/>
        <a:cs typeface="Klavika Basic Medium"/>
        <a:sym typeface="Klavika Basic Medium"/>
      </a:defRPr>
    </a:lvl5pPr>
    <a:lvl6pPr marL="0" marR="0" indent="1143000" algn="r" defTabSz="584200" rtl="0" fontAlgn="auto" latinLnBrk="0" hangingPunct="0">
      <a:lnSpc>
        <a:spcPct val="200000"/>
      </a:lnSpc>
      <a:spcBef>
        <a:spcPts val="0"/>
      </a:spcBef>
      <a:spcAft>
        <a:spcPts val="0"/>
      </a:spcAft>
      <a:buClrTx/>
      <a:buSzTx/>
      <a:buFontTx/>
      <a:buNone/>
      <a:tabLst/>
      <a:defRPr kumimoji="0" sz="2400" b="0" i="0" u="none" strike="noStrike" cap="none" spc="0" normalizeH="0" baseline="0">
        <a:ln>
          <a:noFill/>
        </a:ln>
        <a:solidFill>
          <a:srgbClr val="FCFFFF"/>
        </a:solidFill>
        <a:effectLst/>
        <a:uFillTx/>
        <a:latin typeface="Klavika Basic Medium"/>
        <a:ea typeface="Klavika Basic Medium"/>
        <a:cs typeface="Klavika Basic Medium"/>
        <a:sym typeface="Klavika Basic Medium"/>
      </a:defRPr>
    </a:lvl6pPr>
    <a:lvl7pPr marL="0" marR="0" indent="1371600" algn="r" defTabSz="584200" rtl="0" fontAlgn="auto" latinLnBrk="0" hangingPunct="0">
      <a:lnSpc>
        <a:spcPct val="200000"/>
      </a:lnSpc>
      <a:spcBef>
        <a:spcPts val="0"/>
      </a:spcBef>
      <a:spcAft>
        <a:spcPts val="0"/>
      </a:spcAft>
      <a:buClrTx/>
      <a:buSzTx/>
      <a:buFontTx/>
      <a:buNone/>
      <a:tabLst/>
      <a:defRPr kumimoji="0" sz="2400" b="0" i="0" u="none" strike="noStrike" cap="none" spc="0" normalizeH="0" baseline="0">
        <a:ln>
          <a:noFill/>
        </a:ln>
        <a:solidFill>
          <a:srgbClr val="FCFFFF"/>
        </a:solidFill>
        <a:effectLst/>
        <a:uFillTx/>
        <a:latin typeface="Klavika Basic Medium"/>
        <a:ea typeface="Klavika Basic Medium"/>
        <a:cs typeface="Klavika Basic Medium"/>
        <a:sym typeface="Klavika Basic Medium"/>
      </a:defRPr>
    </a:lvl7pPr>
    <a:lvl8pPr marL="0" marR="0" indent="1600200" algn="r" defTabSz="584200" rtl="0" fontAlgn="auto" latinLnBrk="0" hangingPunct="0">
      <a:lnSpc>
        <a:spcPct val="200000"/>
      </a:lnSpc>
      <a:spcBef>
        <a:spcPts val="0"/>
      </a:spcBef>
      <a:spcAft>
        <a:spcPts val="0"/>
      </a:spcAft>
      <a:buClrTx/>
      <a:buSzTx/>
      <a:buFontTx/>
      <a:buNone/>
      <a:tabLst/>
      <a:defRPr kumimoji="0" sz="2400" b="0" i="0" u="none" strike="noStrike" cap="none" spc="0" normalizeH="0" baseline="0">
        <a:ln>
          <a:noFill/>
        </a:ln>
        <a:solidFill>
          <a:srgbClr val="FCFFFF"/>
        </a:solidFill>
        <a:effectLst/>
        <a:uFillTx/>
        <a:latin typeface="Klavika Basic Medium"/>
        <a:ea typeface="Klavika Basic Medium"/>
        <a:cs typeface="Klavika Basic Medium"/>
        <a:sym typeface="Klavika Basic Medium"/>
      </a:defRPr>
    </a:lvl8pPr>
    <a:lvl9pPr marL="0" marR="0" indent="1828800" algn="r" defTabSz="584200" rtl="0" fontAlgn="auto" latinLnBrk="0" hangingPunct="0">
      <a:lnSpc>
        <a:spcPct val="200000"/>
      </a:lnSpc>
      <a:spcBef>
        <a:spcPts val="0"/>
      </a:spcBef>
      <a:spcAft>
        <a:spcPts val="0"/>
      </a:spcAft>
      <a:buClrTx/>
      <a:buSzTx/>
      <a:buFontTx/>
      <a:buNone/>
      <a:tabLst/>
      <a:defRPr kumimoji="0" sz="2400" b="0" i="0" u="none" strike="noStrike" cap="none" spc="0" normalizeH="0" baseline="0">
        <a:ln>
          <a:noFill/>
        </a:ln>
        <a:solidFill>
          <a:srgbClr val="FCFFFF"/>
        </a:solidFill>
        <a:effectLst/>
        <a:uFillTx/>
        <a:latin typeface="Klavika Basic Medium"/>
        <a:ea typeface="Klavika Basic Medium"/>
        <a:cs typeface="Klavika Basic Medium"/>
        <a:sym typeface="Klavika Basic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5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38" name="Shape 3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ORTADA">
    <p:spTree>
      <p:nvGrpSpPr>
        <p:cNvPr id="1" name=""/>
        <p:cNvGrpSpPr/>
        <p:nvPr/>
      </p:nvGrpSpPr>
      <p:grpSpPr>
        <a:xfrm>
          <a:off x="0" y="0"/>
          <a:ext cx="0" cy="0"/>
          <a:chOff x="0" y="0"/>
          <a:chExt cx="0" cy="0"/>
        </a:xfrm>
      </p:grpSpPr>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IAPOSITIVA 1">
    <p:spTree>
      <p:nvGrpSpPr>
        <p:cNvPr id="1" name=""/>
        <p:cNvGrpSpPr/>
        <p:nvPr/>
      </p:nvGrpSpPr>
      <p:grpSpPr>
        <a:xfrm>
          <a:off x="0" y="0"/>
          <a:ext cx="0" cy="0"/>
          <a:chOff x="0" y="0"/>
          <a:chExt cx="0" cy="0"/>
        </a:xfrm>
      </p:grpSpPr>
      <p:pic>
        <p:nvPicPr>
          <p:cNvPr id="20" name="TVSM-2015 5[1].pdf" descr="TVSM-2015 5[1].pdf"/>
          <p:cNvPicPr>
            <a:picLocks noChangeAspect="1"/>
          </p:cNvPicPr>
          <p:nvPr/>
        </p:nvPicPr>
        <p:blipFill>
          <a:blip r:embed="rId2"/>
          <a:stretch>
            <a:fillRect/>
          </a:stretch>
        </p:blipFill>
        <p:spPr>
          <a:xfrm>
            <a:off x="0" y="0"/>
            <a:ext cx="13004800" cy="9753600"/>
          </a:xfrm>
          <a:prstGeom prst="rect">
            <a:avLst/>
          </a:prstGeom>
          <a:ln w="12700">
            <a:miter lim="400000"/>
          </a:ln>
        </p:spPr>
      </p:pic>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FOTOS">
    <p:spTree>
      <p:nvGrpSpPr>
        <p:cNvPr id="1" name=""/>
        <p:cNvGrpSpPr/>
        <p:nvPr/>
      </p:nvGrpSpPr>
      <p:grpSpPr>
        <a:xfrm>
          <a:off x="0" y="0"/>
          <a:ext cx="0" cy="0"/>
          <a:chOff x="0" y="0"/>
          <a:chExt cx="0" cy="0"/>
        </a:xfrm>
      </p:grpSpPr>
      <p:pic>
        <p:nvPicPr>
          <p:cNvPr id="28" name="TVSM-2015 5[1].pdf" descr="TVSM-2015 5[1].pdf"/>
          <p:cNvPicPr>
            <a:picLocks noChangeAspect="1"/>
          </p:cNvPicPr>
          <p:nvPr/>
        </p:nvPicPr>
        <p:blipFill>
          <a:blip r:embed="rId2"/>
          <a:stretch>
            <a:fillRect/>
          </a:stretch>
        </p:blipFill>
        <p:spPr>
          <a:xfrm>
            <a:off x="0" y="0"/>
            <a:ext cx="13004800" cy="9753600"/>
          </a:xfrm>
          <a:prstGeom prst="rect">
            <a:avLst/>
          </a:prstGeom>
          <a:ln w="12700">
            <a:miter lim="400000"/>
          </a:ln>
        </p:spPr>
      </p:pic>
      <p:sp>
        <p:nvSpPr>
          <p:cNvPr id="29" name="DESIGN"/>
          <p:cNvSpPr txBox="1"/>
          <p:nvPr/>
        </p:nvSpPr>
        <p:spPr>
          <a:xfrm>
            <a:off x="-207182" y="57150"/>
            <a:ext cx="2659257" cy="495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2">
              <a:defRPr sz="2500"/>
            </a:pPr>
            <a:r>
              <a:rPr dirty="0"/>
              <a:t>DESIGN</a:t>
            </a:r>
          </a:p>
        </p:txBody>
      </p:sp>
      <p:sp>
        <p:nvSpPr>
          <p:cNvPr id="30" name="GRAN CASA DE LUNA, EXTRA AÑEJO"/>
          <p:cNvSpPr txBox="1"/>
          <p:nvPr/>
        </p:nvSpPr>
        <p:spPr>
          <a:xfrm>
            <a:off x="2711468" y="9213849"/>
            <a:ext cx="10180006" cy="46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2"/>
            <a:r>
              <a:rPr i="1" dirty="0"/>
              <a:t>GRAN CASA DE LUNA, </a:t>
            </a:r>
            <a:r>
              <a:rPr dirty="0"/>
              <a:t>EXTRA AÑEJO</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TVSM-2015 1[1].pdf" descr="TVSM-2015 1[1].pdf"/>
          <p:cNvPicPr>
            <a:picLocks noChangeAspect="1"/>
          </p:cNvPicPr>
          <p:nvPr/>
        </p:nvPicPr>
        <p:blipFill>
          <a:blip r:embed="rId5"/>
          <a:stretch>
            <a:fillRect/>
          </a:stretch>
        </p:blipFill>
        <p:spPr>
          <a:xfrm>
            <a:off x="0" y="0"/>
            <a:ext cx="13004800" cy="9753600"/>
          </a:xfrm>
          <a:prstGeom prst="rect">
            <a:avLst/>
          </a:prstGeom>
          <a:ln w="12700">
            <a:miter lim="400000"/>
          </a:ln>
        </p:spPr>
      </p:pic>
      <p:sp>
        <p:nvSpPr>
          <p:cNvPr id="3" name="Rectangle"/>
          <p:cNvSpPr txBox="1"/>
          <p:nvPr/>
        </p:nvSpPr>
        <p:spPr>
          <a:xfrm>
            <a:off x="8504733" y="3995886"/>
            <a:ext cx="3555307" cy="13508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lgn="l">
              <a:lnSpc>
                <a:spcPct val="100000"/>
              </a:lnSpc>
              <a:defRPr sz="3000" i="1">
                <a:solidFill>
                  <a:srgbClr val="000000"/>
                </a:solidFill>
              </a:defRPr>
            </a:pPr>
            <a:endParaRPr dirty="0"/>
          </a:p>
        </p:txBody>
      </p:sp>
      <p:sp>
        <p:nvSpPr>
          <p:cNvPr id="4"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5"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lgn="ctr">
              <a:lnSpc>
                <a:spcPct val="100000"/>
              </a:lnSpc>
              <a:defRPr sz="16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BRUSCO, RECIO MEZCAL…"/>
          <p:cNvSpPr txBox="1"/>
          <p:nvPr/>
        </p:nvSpPr>
        <p:spPr>
          <a:xfrm>
            <a:off x="1600200" y="4046686"/>
            <a:ext cx="5692379" cy="13508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lnSpc>
                <a:spcPct val="100000"/>
              </a:lnSpc>
              <a:defRPr sz="4000">
                <a:solidFill>
                  <a:srgbClr val="000000"/>
                </a:solidFill>
              </a:defRPr>
            </a:pPr>
            <a:r>
              <a:rPr dirty="0"/>
              <a:t>BRUSCO, RECIO MEZCAL</a:t>
            </a:r>
          </a:p>
          <a:p>
            <a:pPr>
              <a:lnSpc>
                <a:spcPct val="100000"/>
              </a:lnSpc>
              <a:defRPr sz="4000" i="1">
                <a:solidFill>
                  <a:srgbClr val="000000"/>
                </a:solidFill>
              </a:defRPr>
            </a:pPr>
            <a:r>
              <a:rPr dirty="0"/>
              <a:t>Our integrated methods</a:t>
            </a:r>
          </a:p>
        </p:txBody>
      </p:sp>
      <p:sp>
        <p:nvSpPr>
          <p:cNvPr id="41" name="Bruno M. García - C.E.O.…"/>
          <p:cNvSpPr txBox="1"/>
          <p:nvPr/>
        </p:nvSpPr>
        <p:spPr>
          <a:xfrm>
            <a:off x="7658158" y="5870363"/>
            <a:ext cx="4437145" cy="2235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lnSpc>
                <a:spcPct val="120000"/>
              </a:lnSpc>
              <a:defRPr sz="2000">
                <a:solidFill>
                  <a:srgbClr val="424444"/>
                </a:solidFill>
                <a:latin typeface="Klavika Basic Light"/>
                <a:ea typeface="Klavika Basic Light"/>
                <a:cs typeface="Klavika Basic Light"/>
                <a:sym typeface="Klavika Basic Light"/>
              </a:defRPr>
            </a:pPr>
            <a:r>
              <a:rPr dirty="0"/>
              <a:t>Bruno M. García - C.E.O. </a:t>
            </a:r>
          </a:p>
          <a:p>
            <a:pPr algn="l">
              <a:lnSpc>
                <a:spcPct val="120000"/>
              </a:lnSpc>
              <a:defRPr sz="2000">
                <a:solidFill>
                  <a:srgbClr val="424444"/>
                </a:solidFill>
                <a:latin typeface="Klavika Basic Light"/>
                <a:ea typeface="Klavika Basic Light"/>
                <a:cs typeface="Klavika Basic Light"/>
                <a:sym typeface="Klavika Basic Light"/>
              </a:defRPr>
            </a:pPr>
            <a:r>
              <a:rPr dirty="0"/>
              <a:t>Yakin A. Oggier - C.O.O. </a:t>
            </a:r>
          </a:p>
          <a:p>
            <a:pPr algn="l">
              <a:lnSpc>
                <a:spcPct val="120000"/>
              </a:lnSpc>
              <a:defRPr sz="2000">
                <a:solidFill>
                  <a:srgbClr val="424444"/>
                </a:solidFill>
                <a:latin typeface="Klavika Basic Light"/>
                <a:ea typeface="Klavika Basic Light"/>
                <a:cs typeface="Klavika Basic Light"/>
                <a:sym typeface="Klavika Basic Light"/>
              </a:defRPr>
            </a:pPr>
            <a:endParaRPr dirty="0"/>
          </a:p>
          <a:p>
            <a:pPr algn="l">
              <a:lnSpc>
                <a:spcPct val="120000"/>
              </a:lnSpc>
              <a:defRPr sz="2000">
                <a:solidFill>
                  <a:srgbClr val="424444"/>
                </a:solidFill>
                <a:latin typeface="Klavika Basic Light"/>
                <a:ea typeface="Klavika Basic Light"/>
                <a:cs typeface="Klavika Basic Light"/>
                <a:sym typeface="Klavika Basic Light"/>
              </a:defRPr>
            </a:pPr>
            <a:r>
              <a:rPr dirty="0"/>
              <a:t>Matatena Spirits, S.A.</a:t>
            </a:r>
          </a:p>
          <a:p>
            <a:pPr algn="l">
              <a:lnSpc>
                <a:spcPct val="120000"/>
              </a:lnSpc>
              <a:defRPr sz="2000">
                <a:solidFill>
                  <a:srgbClr val="424444"/>
                </a:solidFill>
                <a:latin typeface="Klavika Basic Light"/>
                <a:ea typeface="Klavika Basic Light"/>
                <a:cs typeface="Klavika Basic Light"/>
                <a:sym typeface="Klavika Basic Light"/>
              </a:defRPr>
            </a:pPr>
            <a:r>
              <a:rPr dirty="0"/>
              <a:t>Privada Hipódromo 1997, GDL.</a:t>
            </a:r>
          </a:p>
          <a:p>
            <a:pPr algn="l">
              <a:lnSpc>
                <a:spcPct val="120000"/>
              </a:lnSpc>
              <a:defRPr sz="2000">
                <a:solidFill>
                  <a:srgbClr val="424444"/>
                </a:solidFill>
                <a:latin typeface="Klavika Basic Light"/>
                <a:ea typeface="Klavika Basic Light"/>
                <a:cs typeface="Klavika Basic Light"/>
                <a:sym typeface="Klavika Basic Light"/>
              </a:defRPr>
            </a:pPr>
            <a:r>
              <a:rPr dirty="0"/>
              <a:t>info@materiaglobal.com</a:t>
            </a:r>
          </a:p>
        </p:txBody>
      </p:sp>
      <p:sp>
        <p:nvSpPr>
          <p:cNvPr id="42" name="Line"/>
          <p:cNvSpPr/>
          <p:nvPr/>
        </p:nvSpPr>
        <p:spPr>
          <a:xfrm>
            <a:off x="7493000" y="6815666"/>
            <a:ext cx="4313616" cy="1"/>
          </a:xfrm>
          <a:prstGeom prst="line">
            <a:avLst/>
          </a:prstGeom>
          <a:ln w="12700">
            <a:solidFill>
              <a:srgbClr val="3D3D3D"/>
            </a:solidFill>
            <a:miter lim="400000"/>
          </a:ln>
        </p:spPr>
        <p:txBody>
          <a:bodyPr lIns="50800" tIns="50800" rIns="50800" bIns="50800" anchor="ctr"/>
          <a:lstStyle/>
          <a:p>
            <a:pPr algn="ctr">
              <a:lnSpc>
                <a:spcPct val="100000"/>
              </a:lnSpc>
              <a:defRPr sz="2200">
                <a:solidFill>
                  <a:srgbClr val="FFFFFF"/>
                </a:solidFill>
                <a:latin typeface="+mn-lt"/>
                <a:ea typeface="+mn-ea"/>
                <a:cs typeface="+mn-cs"/>
                <a:sym typeface="Helvetica Neue Medium"/>
              </a:defRPr>
            </a:pP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HANK YOU…"/>
          <p:cNvSpPr txBox="1"/>
          <p:nvPr/>
        </p:nvSpPr>
        <p:spPr>
          <a:xfrm>
            <a:off x="148894" y="4046686"/>
            <a:ext cx="7143685" cy="13508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lnSpc>
                <a:spcPct val="100000"/>
              </a:lnSpc>
              <a:defRPr sz="4000">
                <a:solidFill>
                  <a:srgbClr val="000000"/>
                </a:solidFill>
              </a:defRPr>
            </a:pPr>
            <a:r>
              <a:rPr dirty="0"/>
              <a:t>THANK YOU</a:t>
            </a:r>
          </a:p>
          <a:p>
            <a:pPr>
              <a:lnSpc>
                <a:spcPct val="100000"/>
              </a:lnSpc>
              <a:defRPr sz="4000" i="1">
                <a:solidFill>
                  <a:srgbClr val="000000"/>
                </a:solidFill>
              </a:defRPr>
            </a:pPr>
            <a:r>
              <a:rPr dirty="0"/>
              <a:t>Please, visit materiaglobal.com</a:t>
            </a:r>
          </a:p>
        </p:txBody>
      </p:sp>
      <p:sp>
        <p:nvSpPr>
          <p:cNvPr id="91" name="Bruno M. García - C.E.O.…"/>
          <p:cNvSpPr txBox="1"/>
          <p:nvPr/>
        </p:nvSpPr>
        <p:spPr>
          <a:xfrm>
            <a:off x="7658158" y="5870363"/>
            <a:ext cx="4437145" cy="2235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lnSpc>
                <a:spcPct val="120000"/>
              </a:lnSpc>
              <a:defRPr sz="2000">
                <a:solidFill>
                  <a:srgbClr val="424444"/>
                </a:solidFill>
                <a:latin typeface="Klavika Basic Light"/>
                <a:ea typeface="Klavika Basic Light"/>
                <a:cs typeface="Klavika Basic Light"/>
                <a:sym typeface="Klavika Basic Light"/>
              </a:defRPr>
            </a:pPr>
            <a:r>
              <a:rPr dirty="0"/>
              <a:t>Bruno M. García - C.E.O. </a:t>
            </a:r>
          </a:p>
          <a:p>
            <a:pPr algn="l">
              <a:lnSpc>
                <a:spcPct val="120000"/>
              </a:lnSpc>
              <a:defRPr sz="2000">
                <a:solidFill>
                  <a:srgbClr val="424444"/>
                </a:solidFill>
                <a:latin typeface="Klavika Basic Light"/>
                <a:ea typeface="Klavika Basic Light"/>
                <a:cs typeface="Klavika Basic Light"/>
                <a:sym typeface="Klavika Basic Light"/>
              </a:defRPr>
            </a:pPr>
            <a:r>
              <a:rPr dirty="0"/>
              <a:t>Yakin A. Oggier - C.O.O. </a:t>
            </a:r>
          </a:p>
          <a:p>
            <a:pPr algn="l">
              <a:lnSpc>
                <a:spcPct val="120000"/>
              </a:lnSpc>
              <a:defRPr sz="2000">
                <a:solidFill>
                  <a:srgbClr val="424444"/>
                </a:solidFill>
                <a:latin typeface="Klavika Basic Light"/>
                <a:ea typeface="Klavika Basic Light"/>
                <a:cs typeface="Klavika Basic Light"/>
                <a:sym typeface="Klavika Basic Light"/>
              </a:defRPr>
            </a:pPr>
            <a:endParaRPr dirty="0"/>
          </a:p>
          <a:p>
            <a:pPr algn="l">
              <a:lnSpc>
                <a:spcPct val="120000"/>
              </a:lnSpc>
              <a:defRPr sz="2000">
                <a:solidFill>
                  <a:srgbClr val="424444"/>
                </a:solidFill>
                <a:latin typeface="Klavika Basic Light"/>
                <a:ea typeface="Klavika Basic Light"/>
                <a:cs typeface="Klavika Basic Light"/>
                <a:sym typeface="Klavika Basic Light"/>
              </a:defRPr>
            </a:pPr>
            <a:r>
              <a:rPr dirty="0"/>
              <a:t>Materia Prima Spirits, S.A.</a:t>
            </a:r>
          </a:p>
          <a:p>
            <a:pPr algn="l">
              <a:lnSpc>
                <a:spcPct val="120000"/>
              </a:lnSpc>
              <a:defRPr sz="2000">
                <a:solidFill>
                  <a:srgbClr val="424444"/>
                </a:solidFill>
                <a:latin typeface="Klavika Basic Light"/>
                <a:ea typeface="Klavika Basic Light"/>
                <a:cs typeface="Klavika Basic Light"/>
                <a:sym typeface="Klavika Basic Light"/>
              </a:defRPr>
            </a:pPr>
            <a:r>
              <a:rPr dirty="0"/>
              <a:t>Privada Hipódromo 1997, GDL.</a:t>
            </a:r>
          </a:p>
          <a:p>
            <a:pPr algn="l">
              <a:lnSpc>
                <a:spcPct val="120000"/>
              </a:lnSpc>
              <a:defRPr sz="2000">
                <a:solidFill>
                  <a:srgbClr val="424444"/>
                </a:solidFill>
                <a:latin typeface="Klavika Basic Light"/>
                <a:ea typeface="Klavika Basic Light"/>
                <a:cs typeface="Klavika Basic Light"/>
                <a:sym typeface="Klavika Basic Light"/>
              </a:defRPr>
            </a:pPr>
            <a:r>
              <a:rPr dirty="0"/>
              <a:t>info@materiaglobal.com</a:t>
            </a:r>
          </a:p>
        </p:txBody>
      </p:sp>
      <p:sp>
        <p:nvSpPr>
          <p:cNvPr id="92" name="Line"/>
          <p:cNvSpPr/>
          <p:nvPr/>
        </p:nvSpPr>
        <p:spPr>
          <a:xfrm>
            <a:off x="7493000" y="6815666"/>
            <a:ext cx="4313616" cy="1"/>
          </a:xfrm>
          <a:prstGeom prst="line">
            <a:avLst/>
          </a:prstGeom>
          <a:ln w="12700">
            <a:solidFill>
              <a:srgbClr val="3D3D3D"/>
            </a:solidFill>
            <a:miter lim="400000"/>
          </a:ln>
        </p:spPr>
        <p:txBody>
          <a:bodyPr lIns="50800" tIns="50800" rIns="50800" bIns="50800" anchor="ctr"/>
          <a:lstStyle/>
          <a:p>
            <a:pPr algn="ctr">
              <a:lnSpc>
                <a:spcPct val="100000"/>
              </a:lnSpc>
              <a:defRPr sz="2200">
                <a:solidFill>
                  <a:srgbClr val="FFFFFF"/>
                </a:solidFill>
                <a:latin typeface="+mn-lt"/>
                <a:ea typeface="+mn-ea"/>
                <a:cs typeface="+mn-cs"/>
                <a:sym typeface="Helvetica Neue Medium"/>
              </a:defRPr>
            </a:pP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p:cNvSpPr/>
          <p:nvPr/>
        </p:nvSpPr>
        <p:spPr>
          <a:xfrm>
            <a:off x="-8467" y="-110067"/>
            <a:ext cx="2811265" cy="929151"/>
          </a:xfrm>
          <a:prstGeom prst="rect">
            <a:avLst/>
          </a:prstGeom>
          <a:solidFill>
            <a:srgbClr val="FFFFFF"/>
          </a:solidFill>
          <a:ln w="12700">
            <a:miter lim="400000"/>
          </a:ln>
        </p:spPr>
        <p:txBody>
          <a:bodyPr lIns="50800" tIns="50800" rIns="50800" bIns="50800" anchor="ctr"/>
          <a:lstStyle/>
          <a:p>
            <a:pPr algn="ctr">
              <a:lnSpc>
                <a:spcPct val="100000"/>
              </a:lnSpc>
              <a:defRPr sz="2200">
                <a:solidFill>
                  <a:srgbClr val="FFFFFF"/>
                </a:solidFill>
                <a:latin typeface="+mn-lt"/>
                <a:ea typeface="+mn-ea"/>
                <a:cs typeface="+mn-cs"/>
                <a:sym typeface="Helvetica Neue Medium"/>
              </a:defRPr>
            </a:pPr>
            <a:endParaRPr dirty="0"/>
          </a:p>
        </p:txBody>
      </p:sp>
      <p:pic>
        <p:nvPicPr>
          <p:cNvPr id="45" name="FONDO-INTRO.jpg" descr="FONDO-INTRO.jpg"/>
          <p:cNvPicPr>
            <a:picLocks noChangeAspect="1"/>
          </p:cNvPicPr>
          <p:nvPr/>
        </p:nvPicPr>
        <p:blipFill>
          <a:blip r:embed="rId2"/>
          <a:srcRect r="16724" b="16724"/>
          <a:stretch>
            <a:fillRect/>
          </a:stretch>
        </p:blipFill>
        <p:spPr>
          <a:xfrm>
            <a:off x="-901800" y="-59267"/>
            <a:ext cx="14808400" cy="9872266"/>
          </a:xfrm>
          <a:prstGeom prst="rect">
            <a:avLst/>
          </a:prstGeom>
          <a:ln w="12700">
            <a:miter lim="400000"/>
          </a:ln>
        </p:spPr>
      </p:pic>
      <p:pic>
        <p:nvPicPr>
          <p:cNvPr id="46" name="BRUSCO-LOGO.ai" descr="BRUSCO-LOGO.ai"/>
          <p:cNvPicPr>
            <a:picLocks noChangeAspect="1"/>
          </p:cNvPicPr>
          <p:nvPr/>
        </p:nvPicPr>
        <p:blipFill>
          <a:blip r:embed="rId3">
            <a:alphaModFix amt="90339"/>
          </a:blip>
          <a:srcRect t="50481"/>
          <a:stretch>
            <a:fillRect/>
          </a:stretch>
        </p:blipFill>
        <p:spPr>
          <a:xfrm>
            <a:off x="1167010" y="1521222"/>
            <a:ext cx="10670711" cy="6711035"/>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Brusco, recio Mezcal…"/>
          <p:cNvSpPr txBox="1"/>
          <p:nvPr/>
        </p:nvSpPr>
        <p:spPr>
          <a:xfrm>
            <a:off x="2580696" y="2021416"/>
            <a:ext cx="10441551" cy="439928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254000" indent="-254000" algn="l">
              <a:lnSpc>
                <a:spcPct val="120000"/>
              </a:lnSpc>
              <a:buSzPct val="85000"/>
              <a:buChar char="•"/>
              <a:defRPr sz="3000">
                <a:solidFill>
                  <a:srgbClr val="424444"/>
                </a:solidFill>
                <a:latin typeface="Klavika Basic Light"/>
                <a:ea typeface="Klavika Basic Light"/>
                <a:cs typeface="Klavika Basic Light"/>
                <a:sym typeface="Klavika Basic Light"/>
              </a:defRPr>
            </a:pPr>
            <a:r>
              <a:rPr dirty="0"/>
              <a:t>Brusco, recio Mezcal</a:t>
            </a:r>
          </a:p>
          <a:p>
            <a:pPr marL="254000" indent="-254000" algn="l">
              <a:lnSpc>
                <a:spcPct val="120000"/>
              </a:lnSpc>
              <a:buSzPct val="85000"/>
              <a:buChar char="•"/>
              <a:defRPr sz="3000">
                <a:solidFill>
                  <a:srgbClr val="424444"/>
                </a:solidFill>
                <a:latin typeface="Klavika Basic Light"/>
                <a:ea typeface="Klavika Basic Light"/>
                <a:cs typeface="Klavika Basic Light"/>
                <a:sym typeface="Klavika Basic Light"/>
              </a:defRPr>
            </a:pPr>
            <a:r>
              <a:rPr dirty="0"/>
              <a:t>Production</a:t>
            </a:r>
          </a:p>
          <a:p>
            <a:pPr marL="254000" indent="-254000" algn="l">
              <a:lnSpc>
                <a:spcPct val="120000"/>
              </a:lnSpc>
              <a:buSzPct val="85000"/>
              <a:buChar char="•"/>
              <a:defRPr sz="3000">
                <a:solidFill>
                  <a:srgbClr val="424444"/>
                </a:solidFill>
                <a:latin typeface="Klavika Basic Light"/>
                <a:ea typeface="Klavika Basic Light"/>
                <a:cs typeface="Klavika Basic Light"/>
                <a:sym typeface="Klavika Basic Light"/>
              </a:defRPr>
            </a:pPr>
            <a:r>
              <a:rPr dirty="0"/>
              <a:t>Agave System &amp; Expressions</a:t>
            </a:r>
          </a:p>
          <a:p>
            <a:pPr algn="l">
              <a:lnSpc>
                <a:spcPct val="120000"/>
              </a:lnSpc>
              <a:defRPr sz="3000">
                <a:solidFill>
                  <a:srgbClr val="424444"/>
                </a:solidFill>
                <a:latin typeface="Klavika Basic Light"/>
                <a:ea typeface="Klavika Basic Light"/>
                <a:cs typeface="Klavika Basic Light"/>
                <a:sym typeface="Klavika Basic Light"/>
              </a:defRPr>
            </a:pPr>
            <a:endParaRPr dirty="0"/>
          </a:p>
          <a:p>
            <a:pPr marL="889000" lvl="1" indent="-254000" algn="l">
              <a:lnSpc>
                <a:spcPct val="120000"/>
              </a:lnSpc>
              <a:buSzPct val="85000"/>
              <a:buChar char="•"/>
              <a:defRPr sz="3000">
                <a:solidFill>
                  <a:srgbClr val="424444"/>
                </a:solidFill>
                <a:latin typeface="Klavika Basic Light"/>
                <a:ea typeface="Klavika Basic Light"/>
                <a:cs typeface="Klavika Basic Light"/>
                <a:sym typeface="Klavika Basic Light"/>
              </a:defRPr>
            </a:pPr>
            <a:r>
              <a:rPr dirty="0"/>
              <a:t>Espadín: Cultivated</a:t>
            </a:r>
          </a:p>
          <a:p>
            <a:pPr marL="889000" lvl="1" indent="-254000" algn="l">
              <a:lnSpc>
                <a:spcPct val="120000"/>
              </a:lnSpc>
              <a:buSzPct val="85000"/>
              <a:buChar char="•"/>
              <a:defRPr sz="3000">
                <a:solidFill>
                  <a:srgbClr val="424444"/>
                </a:solidFill>
                <a:latin typeface="Klavika Basic Light"/>
                <a:ea typeface="Klavika Basic Light"/>
                <a:cs typeface="Klavika Basic Light"/>
                <a:sym typeface="Klavika Basic Light"/>
              </a:defRPr>
            </a:pPr>
            <a:r>
              <a:rPr dirty="0"/>
              <a:t>Sierra Negra: Semi-cultivated</a:t>
            </a:r>
          </a:p>
          <a:p>
            <a:pPr marL="889000" lvl="1" indent="-254000" algn="l">
              <a:lnSpc>
                <a:spcPct val="120000"/>
              </a:lnSpc>
              <a:buSzPct val="85000"/>
              <a:buChar char="•"/>
              <a:defRPr sz="3000">
                <a:solidFill>
                  <a:srgbClr val="424444"/>
                </a:solidFill>
                <a:latin typeface="Klavika Basic Light"/>
                <a:ea typeface="Klavika Basic Light"/>
                <a:cs typeface="Klavika Basic Light"/>
                <a:sym typeface="Klavika Basic Light"/>
              </a:defRPr>
            </a:pPr>
            <a:r>
              <a:rPr dirty="0"/>
              <a:t>Tobasiche: Wild</a:t>
            </a:r>
          </a:p>
        </p:txBody>
      </p:sp>
      <p:sp>
        <p:nvSpPr>
          <p:cNvPr id="49" name="BRUSCO MEZCAL, HOW WE MAKE IT"/>
          <p:cNvSpPr txBox="1"/>
          <p:nvPr/>
        </p:nvSpPr>
        <p:spPr>
          <a:xfrm>
            <a:off x="2711468" y="7842249"/>
            <a:ext cx="10180006" cy="46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2"/>
            <a:r>
              <a:rPr i="1" dirty="0"/>
              <a:t>BRUSCO MEZCAL, </a:t>
            </a:r>
            <a:r>
              <a:rPr dirty="0"/>
              <a:t>HOW WE MAKE IT</a:t>
            </a:r>
          </a:p>
        </p:txBody>
      </p:sp>
      <p:sp>
        <p:nvSpPr>
          <p:cNvPr id="50" name="AGENDA"/>
          <p:cNvSpPr txBox="1"/>
          <p:nvPr/>
        </p:nvSpPr>
        <p:spPr>
          <a:xfrm>
            <a:off x="-207182" y="69849"/>
            <a:ext cx="2659257" cy="46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2"/>
            <a:r>
              <a:rPr dirty="0"/>
              <a:t>AGENDA</a:t>
            </a:r>
          </a:p>
        </p:txBody>
      </p:sp>
      <p:sp>
        <p:nvSpPr>
          <p:cNvPr id="51" name="BRUSCO MEZCAL, HOW WE MAKE IT"/>
          <p:cNvSpPr txBox="1"/>
          <p:nvPr/>
        </p:nvSpPr>
        <p:spPr>
          <a:xfrm>
            <a:off x="2711468" y="9213849"/>
            <a:ext cx="10180006" cy="46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2"/>
            <a:r>
              <a:rPr i="1" dirty="0"/>
              <a:t>BRUSCO MEZCAL, </a:t>
            </a:r>
            <a:r>
              <a:rPr dirty="0"/>
              <a:t>HOW WE MAKE IT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etting grounds - Mezcal is certainly the mother of all agave spirits and, by essence, one of the most complex around the globe, due to its variety of raw material (agave), regions of production and processes.…"/>
          <p:cNvSpPr txBox="1"/>
          <p:nvPr/>
        </p:nvSpPr>
        <p:spPr>
          <a:xfrm>
            <a:off x="91496" y="1238250"/>
            <a:ext cx="12821808" cy="7911280"/>
          </a:xfrm>
          <a:prstGeom prst="rect">
            <a:avLst/>
          </a:prstGeom>
          <a:ln w="12700">
            <a:miter lim="400000"/>
          </a:ln>
          <a:extLst>
            <a:ext uri="{C572A759-6A51-4108-AA02-DFA0A04FC94B}">
              <ma14:wrappingTextBoxFlag xmlns="" xmlns:ma14="http://schemas.microsoft.com/office/mac/drawingml/2011/main" val="1"/>
            </a:ext>
          </a:extLst>
        </p:spPr>
        <p:txBody>
          <a:bodyPr lIns="63500" tIns="63500" rIns="63500" bIns="63500" numCol="3" spcCol="641090"/>
          <a:lstStyle/>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r>
              <a:rPr dirty="0">
                <a:latin typeface="Klavika Basic Medium"/>
                <a:ea typeface="Klavika Basic Medium"/>
                <a:cs typeface="Klavika Basic Medium"/>
                <a:sym typeface="Klavika Basic Medium"/>
              </a:rPr>
              <a:t>Setting grounds </a:t>
            </a:r>
            <a:r>
              <a:rPr dirty="0"/>
              <a:t>- Mezcal is certainly the mother of all agave spirits and, by essence, one of the most complex around the globe, due to its variety of raw material (agave), regions of production and processes.</a:t>
            </a:r>
          </a:p>
          <a:p>
            <a:pPr algn="l">
              <a:lnSpc>
                <a:spcPct val="120000"/>
              </a:lnSpc>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r>
              <a:rPr dirty="0">
                <a:latin typeface="Klavika Basic Medium"/>
                <a:ea typeface="Klavika Basic Medium"/>
                <a:cs typeface="Klavika Basic Medium"/>
                <a:sym typeface="Klavika Basic Medium"/>
              </a:rPr>
              <a:t>Brusco Premium Mezcal </a:t>
            </a:r>
            <a:r>
              <a:rPr dirty="0"/>
              <a:t>is driven by artisanal and traditional methods, but more specifically Brusco arises under three mezcal expressions as an outcome of the local Community’s agricultural vision:</a:t>
            </a:r>
          </a:p>
          <a:p>
            <a:pPr algn="l">
              <a:lnSpc>
                <a:spcPct val="120000"/>
              </a:lnSpc>
              <a:defRPr sz="1800">
                <a:solidFill>
                  <a:srgbClr val="424444"/>
                </a:solidFill>
                <a:latin typeface="Klavika Basic Light"/>
                <a:ea typeface="Klavika Basic Light"/>
                <a:cs typeface="Klavika Basic Light"/>
                <a:sym typeface="Klavika Basic Light"/>
              </a:defRPr>
            </a:pPr>
            <a:endParaRPr dirty="0"/>
          </a:p>
          <a:p>
            <a:pPr marL="698500" lvl="1"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r>
              <a:rPr dirty="0"/>
              <a:t>Espadin, cultivated.</a:t>
            </a:r>
          </a:p>
          <a:p>
            <a:pPr marL="698500" lvl="1"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r>
              <a:rPr dirty="0"/>
              <a:t>Sierra Negra, semi-cultivated.</a:t>
            </a:r>
          </a:p>
          <a:p>
            <a:pPr marL="698500" lvl="1"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r>
              <a:rPr dirty="0"/>
              <a:t>Tobasiche, wild.</a:t>
            </a:r>
          </a:p>
          <a:p>
            <a:pPr algn="l">
              <a:lnSpc>
                <a:spcPct val="120000"/>
              </a:lnSpc>
              <a:defRPr sz="1800">
                <a:solidFill>
                  <a:srgbClr val="424444"/>
                </a:solidFill>
                <a:latin typeface="Klavika Basic Light"/>
                <a:ea typeface="Klavika Basic Light"/>
                <a:cs typeface="Klavika Basic Light"/>
                <a:sym typeface="Klavika Basic Light"/>
              </a:defRPr>
            </a:pPr>
            <a:endParaRPr dirty="0"/>
          </a:p>
          <a:p>
            <a:pPr lvl="1" algn="l">
              <a:lnSpc>
                <a:spcPct val="120000"/>
              </a:lnSpc>
              <a:defRPr sz="1800">
                <a:solidFill>
                  <a:srgbClr val="424444"/>
                </a:solidFill>
                <a:latin typeface="Klavika Basic Light"/>
                <a:ea typeface="Klavika Basic Light"/>
                <a:cs typeface="Klavika Basic Light"/>
                <a:sym typeface="Klavika Basic Light"/>
              </a:defRPr>
            </a:pPr>
            <a:endParaRPr dirty="0"/>
          </a:p>
        </p:txBody>
      </p:sp>
      <p:sp>
        <p:nvSpPr>
          <p:cNvPr id="54" name="BRUSCO"/>
          <p:cNvSpPr txBox="1"/>
          <p:nvPr/>
        </p:nvSpPr>
        <p:spPr>
          <a:xfrm>
            <a:off x="-207182" y="57150"/>
            <a:ext cx="2659257" cy="495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2">
              <a:defRPr sz="2500"/>
            </a:pPr>
            <a:r>
              <a:rPr dirty="0"/>
              <a:t>BRUSCO</a:t>
            </a:r>
          </a:p>
        </p:txBody>
      </p:sp>
      <p:sp>
        <p:nvSpPr>
          <p:cNvPr id="55" name="BRUSCO MEZCAL, HOW WE MAKE IT"/>
          <p:cNvSpPr txBox="1"/>
          <p:nvPr/>
        </p:nvSpPr>
        <p:spPr>
          <a:xfrm>
            <a:off x="2711468" y="9213849"/>
            <a:ext cx="10180006" cy="46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2"/>
            <a:r>
              <a:rPr i="1" dirty="0"/>
              <a:t>BRUSCO MEZCAL, </a:t>
            </a:r>
            <a:r>
              <a:rPr dirty="0"/>
              <a:t>HOW WE MAKE IT</a:t>
            </a:r>
          </a:p>
        </p:txBody>
      </p:sp>
      <p:pic>
        <p:nvPicPr>
          <p:cNvPr id="56" name="Captura de pantalla 2013-08-17 a las 17.38.53.png" descr="Captura de pantalla 2013-08-17 a las 17.38.53.png"/>
          <p:cNvPicPr>
            <a:picLocks noChangeAspect="1"/>
          </p:cNvPicPr>
          <p:nvPr/>
        </p:nvPicPr>
        <p:blipFill>
          <a:blip r:embed="rId2"/>
          <a:stretch>
            <a:fillRect/>
          </a:stretch>
        </p:blipFill>
        <p:spPr>
          <a:xfrm>
            <a:off x="5830323" y="3580"/>
            <a:ext cx="6718513" cy="914042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DISTILLERY - NOM-O509X…"/>
          <p:cNvSpPr txBox="1"/>
          <p:nvPr/>
        </p:nvSpPr>
        <p:spPr>
          <a:xfrm>
            <a:off x="91496" y="1238250"/>
            <a:ext cx="12821808" cy="7911280"/>
          </a:xfrm>
          <a:prstGeom prst="rect">
            <a:avLst/>
          </a:prstGeom>
          <a:ln w="12700">
            <a:miter lim="400000"/>
          </a:ln>
          <a:extLst>
            <a:ext uri="{C572A759-6A51-4108-AA02-DFA0A04FC94B}">
              <ma14:wrappingTextBoxFlag xmlns="" xmlns:ma14="http://schemas.microsoft.com/office/mac/drawingml/2011/main" val="1"/>
            </a:ext>
          </a:extLst>
        </p:spPr>
        <p:txBody>
          <a:bodyPr lIns="63500" tIns="63500" rIns="63500" bIns="63500" numCol="3" spcCol="641090"/>
          <a:lstStyle/>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r>
              <a:rPr dirty="0">
                <a:latin typeface="Klavika Basic Medium"/>
                <a:ea typeface="Klavika Basic Medium"/>
                <a:cs typeface="Klavika Basic Medium"/>
                <a:sym typeface="Klavika Basic Medium"/>
              </a:rPr>
              <a:t>DISTILLERY</a:t>
            </a:r>
            <a:r>
              <a:rPr dirty="0"/>
              <a:t> - NOM-O509X </a:t>
            </a:r>
          </a:p>
          <a:p>
            <a:pPr lvl="1" algn="l">
              <a:lnSpc>
                <a:spcPct val="120000"/>
              </a:lnSpc>
              <a:defRPr sz="1800">
                <a:solidFill>
                  <a:srgbClr val="424444"/>
                </a:solidFill>
                <a:latin typeface="Klavika Basic Light"/>
                <a:ea typeface="Klavika Basic Light"/>
                <a:cs typeface="Klavika Basic Light"/>
                <a:sym typeface="Klavika Basic Light"/>
              </a:defRPr>
            </a:pPr>
            <a:r>
              <a:rPr dirty="0"/>
              <a:t>MATERIA PRIMA SPIRITS, SA DE CV</a:t>
            </a:r>
          </a:p>
          <a:p>
            <a:pPr lvl="1" algn="l">
              <a:lnSpc>
                <a:spcPct val="120000"/>
              </a:lnSpc>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D6D5D5"/>
                </a:solidFill>
                <a:latin typeface="Klavika Basic Light"/>
                <a:ea typeface="Klavika Basic Light"/>
                <a:cs typeface="Klavika Basic Light"/>
                <a:sym typeface="Klavika Basic Light"/>
              </a:defRPr>
            </a:pPr>
            <a:r>
              <a:rPr dirty="0">
                <a:latin typeface="Klavika Basic Medium"/>
                <a:ea typeface="Klavika Basic Medium"/>
                <a:cs typeface="Klavika Basic Medium"/>
                <a:sym typeface="Klavika Basic Medium"/>
              </a:rPr>
              <a:t>FACILITIES</a:t>
            </a:r>
            <a:r>
              <a:rPr dirty="0"/>
              <a:t> - ‘</a:t>
            </a:r>
            <a:r>
              <a:rPr i="1" dirty="0">
                <a:latin typeface="Klavika Basic Medium"/>
                <a:ea typeface="Klavika Basic Medium"/>
                <a:cs typeface="Klavika Basic Medium"/>
                <a:sym typeface="Klavika Basic Medium"/>
              </a:rPr>
              <a:t>PALENQUES’</a:t>
            </a:r>
            <a:r>
              <a:rPr dirty="0"/>
              <a:t> </a:t>
            </a:r>
          </a:p>
          <a:p>
            <a:pPr lvl="1" algn="l">
              <a:lnSpc>
                <a:spcPct val="120000"/>
              </a:lnSpc>
              <a:defRPr sz="1800">
                <a:solidFill>
                  <a:srgbClr val="D6D5D5"/>
                </a:solidFill>
                <a:latin typeface="Klavika Basic Light"/>
                <a:ea typeface="Klavika Basic Light"/>
                <a:cs typeface="Klavika Basic Light"/>
                <a:sym typeface="Klavika Basic Light"/>
              </a:defRPr>
            </a:pPr>
            <a:r>
              <a:rPr dirty="0"/>
              <a:t>San Baltazar Guelavila, Oaxaca.</a:t>
            </a:r>
          </a:p>
          <a:p>
            <a:pPr lvl="1" algn="l">
              <a:lnSpc>
                <a:spcPct val="120000"/>
              </a:lnSpc>
              <a:defRPr sz="1800">
                <a:solidFill>
                  <a:srgbClr val="D6D5D5"/>
                </a:solidFill>
                <a:latin typeface="Klavika Basic Light"/>
                <a:ea typeface="Klavika Basic Light"/>
                <a:cs typeface="Klavika Basic Light"/>
                <a:sym typeface="Klavika Basic Light"/>
              </a:defRPr>
            </a:pPr>
            <a:r>
              <a:rPr dirty="0"/>
              <a:t>Sola de Vega, Oaxaca.</a:t>
            </a:r>
          </a:p>
          <a:p>
            <a:pPr lvl="1" algn="l">
              <a:lnSpc>
                <a:spcPct val="120000"/>
              </a:lnSpc>
              <a:defRPr sz="1800">
                <a:solidFill>
                  <a:srgbClr val="D6D5D5"/>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D6D5D5"/>
                </a:solidFill>
                <a:latin typeface="Klavika Basic Light"/>
                <a:ea typeface="Klavika Basic Light"/>
                <a:cs typeface="Klavika Basic Light"/>
                <a:sym typeface="Klavika Basic Light"/>
              </a:defRPr>
            </a:pPr>
            <a:r>
              <a:rPr dirty="0">
                <a:latin typeface="Klavika Basic Medium"/>
                <a:ea typeface="Klavika Basic Medium"/>
                <a:cs typeface="Klavika Basic Medium"/>
                <a:sym typeface="Klavika Basic Medium"/>
              </a:rPr>
              <a:t>METHODS</a:t>
            </a:r>
            <a:r>
              <a:rPr dirty="0"/>
              <a:t> - ARTISANAL </a:t>
            </a:r>
          </a:p>
          <a:p>
            <a:pPr lvl="1" algn="l">
              <a:lnSpc>
                <a:spcPct val="120000"/>
              </a:lnSpc>
              <a:defRPr sz="1800">
                <a:solidFill>
                  <a:srgbClr val="D6D5D5"/>
                </a:solidFill>
                <a:latin typeface="Klavika Basic Light"/>
                <a:ea typeface="Klavika Basic Light"/>
                <a:cs typeface="Klavika Basic Light"/>
                <a:sym typeface="Klavika Basic Light"/>
              </a:defRPr>
            </a:pPr>
            <a:r>
              <a:rPr dirty="0"/>
              <a:t>Ripe agaves picked by hand under a three-layered cultivation system are cooked (in separate batches) in conic ground ovens, the </a:t>
            </a:r>
            <a:r>
              <a:rPr i="1" dirty="0">
                <a:latin typeface="Klavika Basic Medium"/>
                <a:ea typeface="Klavika Basic Medium"/>
                <a:cs typeface="Klavika Basic Medium"/>
                <a:sym typeface="Klavika Basic Medium"/>
              </a:rPr>
              <a:t>mosto </a:t>
            </a:r>
            <a:r>
              <a:rPr dirty="0"/>
              <a:t>(juice) is extracted from the pulp by t</a:t>
            </a:r>
            <a:r>
              <a:rPr i="1" dirty="0">
                <a:latin typeface="Klavika Basic Medium"/>
                <a:ea typeface="Klavika Basic Medium"/>
                <a:cs typeface="Klavika Basic Medium"/>
                <a:sym typeface="Klavika Basic Medium"/>
              </a:rPr>
              <a:t>ahona </a:t>
            </a:r>
            <a:r>
              <a:rPr dirty="0"/>
              <a:t>(stone wheel) and then fermented in wood vats for about 4-8 days; the juice is distilled in copper or clay pots, depending the </a:t>
            </a:r>
            <a:r>
              <a:rPr i="1" dirty="0">
                <a:latin typeface="Klavika Basic Medium"/>
                <a:ea typeface="Klavika Basic Medium"/>
                <a:cs typeface="Klavika Basic Medium"/>
                <a:sym typeface="Klavika Basic Medium"/>
              </a:rPr>
              <a:t>palenque</a:t>
            </a:r>
            <a:r>
              <a:rPr dirty="0"/>
              <a:t> (distillery) and expression of mezcal.</a:t>
            </a:r>
          </a:p>
          <a:p>
            <a:pPr lvl="1" algn="l">
              <a:lnSpc>
                <a:spcPct val="120000"/>
              </a:lnSpc>
              <a:defRPr sz="1800">
                <a:solidFill>
                  <a:srgbClr val="D6D5D5"/>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D6D5D5"/>
                </a:solidFill>
                <a:latin typeface="Klavika Basic Light"/>
                <a:ea typeface="Klavika Basic Light"/>
                <a:cs typeface="Klavika Basic Light"/>
                <a:sym typeface="Klavika Basic Light"/>
              </a:defRPr>
            </a:pPr>
            <a:r>
              <a:rPr dirty="0">
                <a:latin typeface="Klavika Basic Medium"/>
                <a:ea typeface="Klavika Basic Medium"/>
                <a:cs typeface="Klavika Basic Medium"/>
                <a:sym typeface="Klavika Basic Medium"/>
              </a:rPr>
              <a:t>AGAVES</a:t>
            </a:r>
            <a:r>
              <a:rPr dirty="0"/>
              <a:t> - SYSTEM</a:t>
            </a:r>
          </a:p>
          <a:p>
            <a:pPr lvl="1" algn="l">
              <a:lnSpc>
                <a:spcPct val="120000"/>
              </a:lnSpc>
              <a:defRPr sz="1800">
                <a:solidFill>
                  <a:srgbClr val="D6D5D5"/>
                </a:solidFill>
                <a:latin typeface="Klavika Basic Light"/>
                <a:ea typeface="Klavika Basic Light"/>
                <a:cs typeface="Klavika Basic Light"/>
                <a:sym typeface="Klavika Basic Light"/>
              </a:defRPr>
            </a:pPr>
            <a:r>
              <a:rPr dirty="0"/>
              <a:t>Espadin, cultivated.</a:t>
            </a:r>
          </a:p>
          <a:p>
            <a:pPr lvl="1" algn="l">
              <a:lnSpc>
                <a:spcPct val="120000"/>
              </a:lnSpc>
              <a:defRPr sz="1800">
                <a:solidFill>
                  <a:srgbClr val="D6D5D5"/>
                </a:solidFill>
                <a:latin typeface="Klavika Basic Light"/>
                <a:ea typeface="Klavika Basic Light"/>
                <a:cs typeface="Klavika Basic Light"/>
                <a:sym typeface="Klavika Basic Light"/>
              </a:defRPr>
            </a:pPr>
            <a:r>
              <a:rPr dirty="0"/>
              <a:t>Sierra Negra, semi-cultivated.</a:t>
            </a:r>
          </a:p>
          <a:p>
            <a:pPr lvl="1" algn="l">
              <a:lnSpc>
                <a:spcPct val="120000"/>
              </a:lnSpc>
              <a:defRPr sz="1800">
                <a:solidFill>
                  <a:srgbClr val="D6D5D5"/>
                </a:solidFill>
                <a:latin typeface="Klavika Basic Light"/>
                <a:ea typeface="Klavika Basic Light"/>
                <a:cs typeface="Klavika Basic Light"/>
                <a:sym typeface="Klavika Basic Light"/>
              </a:defRPr>
            </a:pPr>
            <a:r>
              <a:rPr dirty="0"/>
              <a:t>Tobasiche, wild.</a:t>
            </a:r>
          </a:p>
          <a:p>
            <a:pPr lvl="1" algn="l">
              <a:lnSpc>
                <a:spcPct val="120000"/>
              </a:lnSpc>
              <a:defRPr sz="1800">
                <a:solidFill>
                  <a:srgbClr val="424444"/>
                </a:solidFill>
                <a:latin typeface="Klavika Basic Light"/>
                <a:ea typeface="Klavika Basic Light"/>
                <a:cs typeface="Klavika Basic Light"/>
                <a:sym typeface="Klavika Basic Light"/>
              </a:defRPr>
            </a:pPr>
            <a:endParaRPr dirty="0"/>
          </a:p>
          <a:p>
            <a:pPr lvl="1" algn="l">
              <a:lnSpc>
                <a:spcPct val="120000"/>
              </a:lnSpc>
              <a:defRPr sz="1800">
                <a:solidFill>
                  <a:srgbClr val="424444"/>
                </a:solidFill>
                <a:latin typeface="Klavika Basic Light"/>
                <a:ea typeface="Klavika Basic Light"/>
                <a:cs typeface="Klavika Basic Light"/>
                <a:sym typeface="Klavika Basic Light"/>
              </a:defRPr>
            </a:pPr>
            <a:endParaRPr dirty="0"/>
          </a:p>
        </p:txBody>
      </p:sp>
      <p:sp>
        <p:nvSpPr>
          <p:cNvPr id="59" name="PRODUCTION"/>
          <p:cNvSpPr txBox="1"/>
          <p:nvPr/>
        </p:nvSpPr>
        <p:spPr>
          <a:xfrm>
            <a:off x="-207182" y="69849"/>
            <a:ext cx="2659257" cy="46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2"/>
            <a:r>
              <a:rPr dirty="0"/>
              <a:t>PRODUCTION </a:t>
            </a:r>
          </a:p>
        </p:txBody>
      </p:sp>
      <p:sp>
        <p:nvSpPr>
          <p:cNvPr id="60" name="BRUSCO MEZCAL, HOW WE MAKE IT"/>
          <p:cNvSpPr txBox="1"/>
          <p:nvPr/>
        </p:nvSpPr>
        <p:spPr>
          <a:xfrm>
            <a:off x="2711468" y="9213849"/>
            <a:ext cx="10180006" cy="46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2"/>
            <a:r>
              <a:rPr i="1" dirty="0"/>
              <a:t>BRUSCO MEZCAL, </a:t>
            </a:r>
            <a:r>
              <a:rPr dirty="0"/>
              <a:t>HOW WE MAKE IT</a:t>
            </a:r>
          </a:p>
        </p:txBody>
      </p:sp>
      <p:pic>
        <p:nvPicPr>
          <p:cNvPr id="61" name="01-A.gif" descr="01-A.gif"/>
          <p:cNvPicPr>
            <a:picLocks noChangeAspect="1"/>
          </p:cNvPicPr>
          <p:nvPr/>
        </p:nvPicPr>
        <p:blipFill>
          <a:blip r:embed="rId2"/>
          <a:srcRect l="16638" t="1419" b="1419"/>
          <a:stretch>
            <a:fillRect/>
          </a:stretch>
        </p:blipFill>
        <p:spPr>
          <a:xfrm>
            <a:off x="4391719" y="-17087"/>
            <a:ext cx="10104669" cy="9167967"/>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DISTILLERY - NOM-O509X…"/>
          <p:cNvSpPr txBox="1"/>
          <p:nvPr/>
        </p:nvSpPr>
        <p:spPr>
          <a:xfrm>
            <a:off x="91496" y="1238250"/>
            <a:ext cx="12821808" cy="7911280"/>
          </a:xfrm>
          <a:prstGeom prst="rect">
            <a:avLst/>
          </a:prstGeom>
          <a:ln w="12700">
            <a:miter lim="400000"/>
          </a:ln>
          <a:extLst>
            <a:ext uri="{C572A759-6A51-4108-AA02-DFA0A04FC94B}">
              <ma14:wrappingTextBoxFlag xmlns="" xmlns:ma14="http://schemas.microsoft.com/office/mac/drawingml/2011/main" val="1"/>
            </a:ext>
          </a:extLst>
        </p:spPr>
        <p:txBody>
          <a:bodyPr lIns="63500" tIns="63500" rIns="63500" bIns="63500" numCol="3" spcCol="641090"/>
          <a:lstStyle/>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r>
              <a:rPr dirty="0">
                <a:latin typeface="Klavika Basic Medium"/>
                <a:ea typeface="Klavika Basic Medium"/>
                <a:cs typeface="Klavika Basic Medium"/>
                <a:sym typeface="Klavika Basic Medium"/>
              </a:rPr>
              <a:t>DISTILLERY</a:t>
            </a:r>
            <a:r>
              <a:rPr dirty="0"/>
              <a:t> - NOM-O509X </a:t>
            </a:r>
          </a:p>
          <a:p>
            <a:pPr lvl="1" algn="l">
              <a:lnSpc>
                <a:spcPct val="120000"/>
              </a:lnSpc>
              <a:defRPr sz="1800">
                <a:solidFill>
                  <a:srgbClr val="424444"/>
                </a:solidFill>
                <a:latin typeface="Klavika Basic Light"/>
                <a:ea typeface="Klavika Basic Light"/>
                <a:cs typeface="Klavika Basic Light"/>
                <a:sym typeface="Klavika Basic Light"/>
              </a:defRPr>
            </a:pPr>
            <a:r>
              <a:rPr dirty="0"/>
              <a:t>MATERIA PRIMA SPIRITS, SA DE CV</a:t>
            </a:r>
          </a:p>
          <a:p>
            <a:pPr lvl="1" algn="l">
              <a:lnSpc>
                <a:spcPct val="120000"/>
              </a:lnSpc>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r>
              <a:rPr dirty="0">
                <a:latin typeface="Klavika Basic Medium"/>
                <a:ea typeface="Klavika Basic Medium"/>
                <a:cs typeface="Klavika Basic Medium"/>
                <a:sym typeface="Klavika Basic Medium"/>
              </a:rPr>
              <a:t>FACILITIES</a:t>
            </a:r>
            <a:r>
              <a:rPr dirty="0"/>
              <a:t> - ‘</a:t>
            </a:r>
            <a:r>
              <a:rPr i="1" dirty="0">
                <a:latin typeface="Klavika Basic Medium"/>
                <a:ea typeface="Klavika Basic Medium"/>
                <a:cs typeface="Klavika Basic Medium"/>
                <a:sym typeface="Klavika Basic Medium"/>
              </a:rPr>
              <a:t>PALENQUES’</a:t>
            </a:r>
            <a:r>
              <a:rPr dirty="0"/>
              <a:t> </a:t>
            </a:r>
          </a:p>
          <a:p>
            <a:pPr lvl="1" algn="l">
              <a:lnSpc>
                <a:spcPct val="120000"/>
              </a:lnSpc>
              <a:defRPr sz="1800">
                <a:solidFill>
                  <a:srgbClr val="424444"/>
                </a:solidFill>
                <a:latin typeface="Klavika Basic Light"/>
                <a:ea typeface="Klavika Basic Light"/>
                <a:cs typeface="Klavika Basic Light"/>
                <a:sym typeface="Klavika Basic Light"/>
              </a:defRPr>
            </a:pPr>
            <a:r>
              <a:rPr dirty="0"/>
              <a:t>San Baltazar Guelavila, Oaxaca.</a:t>
            </a:r>
          </a:p>
          <a:p>
            <a:pPr lvl="1" algn="l">
              <a:lnSpc>
                <a:spcPct val="120000"/>
              </a:lnSpc>
              <a:defRPr sz="1800">
                <a:solidFill>
                  <a:srgbClr val="424444"/>
                </a:solidFill>
                <a:latin typeface="Klavika Basic Light"/>
                <a:ea typeface="Klavika Basic Light"/>
                <a:cs typeface="Klavika Basic Light"/>
                <a:sym typeface="Klavika Basic Light"/>
              </a:defRPr>
            </a:pPr>
            <a:r>
              <a:rPr dirty="0"/>
              <a:t>Sola de Vega, Oaxaca.</a:t>
            </a:r>
          </a:p>
          <a:p>
            <a:pPr lvl="1" algn="l">
              <a:lnSpc>
                <a:spcPct val="120000"/>
              </a:lnSpc>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D6D5D5"/>
                </a:solidFill>
                <a:latin typeface="Klavika Basic Light"/>
                <a:ea typeface="Klavika Basic Light"/>
                <a:cs typeface="Klavika Basic Light"/>
                <a:sym typeface="Klavika Basic Light"/>
              </a:defRPr>
            </a:pPr>
            <a:r>
              <a:rPr dirty="0">
                <a:latin typeface="Klavika Basic Medium"/>
                <a:ea typeface="Klavika Basic Medium"/>
                <a:cs typeface="Klavika Basic Medium"/>
                <a:sym typeface="Klavika Basic Medium"/>
              </a:rPr>
              <a:t>METHODS</a:t>
            </a:r>
            <a:r>
              <a:rPr dirty="0"/>
              <a:t> - ARTISANAL </a:t>
            </a:r>
          </a:p>
          <a:p>
            <a:pPr lvl="1" algn="l">
              <a:lnSpc>
                <a:spcPct val="120000"/>
              </a:lnSpc>
              <a:defRPr sz="1800">
                <a:solidFill>
                  <a:srgbClr val="D6D5D5"/>
                </a:solidFill>
                <a:latin typeface="Klavika Basic Light"/>
                <a:ea typeface="Klavika Basic Light"/>
                <a:cs typeface="Klavika Basic Light"/>
                <a:sym typeface="Klavika Basic Light"/>
              </a:defRPr>
            </a:pPr>
            <a:r>
              <a:rPr dirty="0"/>
              <a:t>Ripe agaves picked by hand under a three-layered cultivation system are cooked (in separate batches) in conic ground ovens, the </a:t>
            </a:r>
            <a:r>
              <a:rPr i="1" dirty="0">
                <a:latin typeface="Klavika Basic Medium"/>
                <a:ea typeface="Klavika Basic Medium"/>
                <a:cs typeface="Klavika Basic Medium"/>
                <a:sym typeface="Klavika Basic Medium"/>
              </a:rPr>
              <a:t>mosto </a:t>
            </a:r>
            <a:r>
              <a:rPr dirty="0"/>
              <a:t>(juice) is extracted from the pulp by t</a:t>
            </a:r>
            <a:r>
              <a:rPr i="1" dirty="0">
                <a:latin typeface="Klavika Basic Medium"/>
                <a:ea typeface="Klavika Basic Medium"/>
                <a:cs typeface="Klavika Basic Medium"/>
                <a:sym typeface="Klavika Basic Medium"/>
              </a:rPr>
              <a:t>ahona </a:t>
            </a:r>
            <a:r>
              <a:rPr dirty="0"/>
              <a:t>(stone wheel) and then fermented in wood vats for about 4-8 days; the juice is distilled in copper or clay pots, depending the </a:t>
            </a:r>
            <a:r>
              <a:rPr i="1" dirty="0">
                <a:latin typeface="Klavika Basic Medium"/>
                <a:ea typeface="Klavika Basic Medium"/>
                <a:cs typeface="Klavika Basic Medium"/>
                <a:sym typeface="Klavika Basic Medium"/>
              </a:rPr>
              <a:t>palenque</a:t>
            </a:r>
            <a:r>
              <a:rPr dirty="0"/>
              <a:t> (distillery) and expression of mezcal.</a:t>
            </a:r>
          </a:p>
          <a:p>
            <a:pPr lvl="1" algn="l">
              <a:lnSpc>
                <a:spcPct val="120000"/>
              </a:lnSpc>
              <a:defRPr sz="1800">
                <a:solidFill>
                  <a:srgbClr val="D6D5D5"/>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D6D5D5"/>
                </a:solidFill>
                <a:latin typeface="Klavika Basic Light"/>
                <a:ea typeface="Klavika Basic Light"/>
                <a:cs typeface="Klavika Basic Light"/>
                <a:sym typeface="Klavika Basic Light"/>
              </a:defRPr>
            </a:pPr>
            <a:r>
              <a:rPr dirty="0">
                <a:latin typeface="Klavika Basic Medium"/>
                <a:ea typeface="Klavika Basic Medium"/>
                <a:cs typeface="Klavika Basic Medium"/>
                <a:sym typeface="Klavika Basic Medium"/>
              </a:rPr>
              <a:t>AGAVES</a:t>
            </a:r>
            <a:r>
              <a:rPr dirty="0"/>
              <a:t> - SYSTEM</a:t>
            </a:r>
          </a:p>
          <a:p>
            <a:pPr lvl="1" algn="l">
              <a:lnSpc>
                <a:spcPct val="120000"/>
              </a:lnSpc>
              <a:defRPr sz="1800">
                <a:solidFill>
                  <a:srgbClr val="D6D5D5"/>
                </a:solidFill>
                <a:latin typeface="Klavika Basic Light"/>
                <a:ea typeface="Klavika Basic Light"/>
                <a:cs typeface="Klavika Basic Light"/>
                <a:sym typeface="Klavika Basic Light"/>
              </a:defRPr>
            </a:pPr>
            <a:r>
              <a:rPr dirty="0"/>
              <a:t>Espadin, cultivated.</a:t>
            </a:r>
          </a:p>
          <a:p>
            <a:pPr lvl="1" algn="l">
              <a:lnSpc>
                <a:spcPct val="120000"/>
              </a:lnSpc>
              <a:defRPr sz="1800">
                <a:solidFill>
                  <a:srgbClr val="D6D5D5"/>
                </a:solidFill>
                <a:latin typeface="Klavika Basic Light"/>
                <a:ea typeface="Klavika Basic Light"/>
                <a:cs typeface="Klavika Basic Light"/>
                <a:sym typeface="Klavika Basic Light"/>
              </a:defRPr>
            </a:pPr>
            <a:r>
              <a:rPr dirty="0"/>
              <a:t>Sierra Negra, semi-cultivated.</a:t>
            </a:r>
          </a:p>
          <a:p>
            <a:pPr lvl="1" algn="l">
              <a:lnSpc>
                <a:spcPct val="120000"/>
              </a:lnSpc>
              <a:defRPr sz="1800">
                <a:solidFill>
                  <a:srgbClr val="D6D5D5"/>
                </a:solidFill>
                <a:latin typeface="Klavika Basic Light"/>
                <a:ea typeface="Klavika Basic Light"/>
                <a:cs typeface="Klavika Basic Light"/>
                <a:sym typeface="Klavika Basic Light"/>
              </a:defRPr>
            </a:pPr>
            <a:r>
              <a:rPr dirty="0"/>
              <a:t>Tobasiche, wild.</a:t>
            </a:r>
          </a:p>
          <a:p>
            <a:pPr lvl="1" algn="l">
              <a:lnSpc>
                <a:spcPct val="120000"/>
              </a:lnSpc>
              <a:defRPr sz="1800">
                <a:solidFill>
                  <a:srgbClr val="424444"/>
                </a:solidFill>
                <a:latin typeface="Klavika Basic Light"/>
                <a:ea typeface="Klavika Basic Light"/>
                <a:cs typeface="Klavika Basic Light"/>
                <a:sym typeface="Klavika Basic Light"/>
              </a:defRPr>
            </a:pPr>
            <a:endParaRPr dirty="0"/>
          </a:p>
          <a:p>
            <a:pPr lvl="1" algn="l">
              <a:lnSpc>
                <a:spcPct val="120000"/>
              </a:lnSpc>
              <a:defRPr sz="1800">
                <a:solidFill>
                  <a:srgbClr val="424444"/>
                </a:solidFill>
                <a:latin typeface="Klavika Basic Light"/>
                <a:ea typeface="Klavika Basic Light"/>
                <a:cs typeface="Klavika Basic Light"/>
                <a:sym typeface="Klavika Basic Light"/>
              </a:defRPr>
            </a:pPr>
            <a:endParaRPr dirty="0"/>
          </a:p>
        </p:txBody>
      </p:sp>
      <p:sp>
        <p:nvSpPr>
          <p:cNvPr id="64" name="PRODUCTION"/>
          <p:cNvSpPr txBox="1"/>
          <p:nvPr/>
        </p:nvSpPr>
        <p:spPr>
          <a:xfrm>
            <a:off x="-207182" y="69849"/>
            <a:ext cx="2659257" cy="46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2"/>
            <a:r>
              <a:rPr dirty="0"/>
              <a:t>PRODUCTION </a:t>
            </a:r>
          </a:p>
        </p:txBody>
      </p:sp>
      <p:sp>
        <p:nvSpPr>
          <p:cNvPr id="65" name="BRUSCO MEZCAL, HOW WE MAKE IT"/>
          <p:cNvSpPr txBox="1"/>
          <p:nvPr/>
        </p:nvSpPr>
        <p:spPr>
          <a:xfrm>
            <a:off x="2711468" y="9213849"/>
            <a:ext cx="10180006" cy="46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2"/>
            <a:r>
              <a:rPr i="1" dirty="0"/>
              <a:t>BRUSCO MEZCAL, </a:t>
            </a:r>
            <a:r>
              <a:rPr dirty="0"/>
              <a:t>HOW WE MAKE IT</a:t>
            </a:r>
          </a:p>
        </p:txBody>
      </p:sp>
      <p:pic>
        <p:nvPicPr>
          <p:cNvPr id="66" name="03-A.jpg" descr="03-A.jpg"/>
          <p:cNvPicPr>
            <a:picLocks noChangeAspect="1"/>
          </p:cNvPicPr>
          <p:nvPr/>
        </p:nvPicPr>
        <p:blipFill>
          <a:blip r:embed="rId2"/>
          <a:srcRect b="5518"/>
          <a:stretch>
            <a:fillRect/>
          </a:stretch>
        </p:blipFill>
        <p:spPr>
          <a:xfrm>
            <a:off x="4377266" y="-583565"/>
            <a:ext cx="8690105" cy="9732313"/>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DISTILLERY - NOM-O509X…"/>
          <p:cNvSpPr txBox="1"/>
          <p:nvPr/>
        </p:nvSpPr>
        <p:spPr>
          <a:xfrm>
            <a:off x="91496" y="1238250"/>
            <a:ext cx="12821808" cy="7911280"/>
          </a:xfrm>
          <a:prstGeom prst="rect">
            <a:avLst/>
          </a:prstGeom>
          <a:ln w="12700">
            <a:miter lim="400000"/>
          </a:ln>
          <a:extLst>
            <a:ext uri="{C572A759-6A51-4108-AA02-DFA0A04FC94B}">
              <ma14:wrappingTextBoxFlag xmlns="" xmlns:ma14="http://schemas.microsoft.com/office/mac/drawingml/2011/main" val="1"/>
            </a:ext>
          </a:extLst>
        </p:spPr>
        <p:txBody>
          <a:bodyPr lIns="63500" tIns="63500" rIns="63500" bIns="63500" numCol="3" spcCol="641090"/>
          <a:lstStyle/>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r>
              <a:rPr dirty="0">
                <a:latin typeface="Klavika Basic Medium"/>
                <a:ea typeface="Klavika Basic Medium"/>
                <a:cs typeface="Klavika Basic Medium"/>
                <a:sym typeface="Klavika Basic Medium"/>
              </a:rPr>
              <a:t>DISTILLERY</a:t>
            </a:r>
            <a:r>
              <a:rPr dirty="0"/>
              <a:t> - NOM-O509X </a:t>
            </a:r>
          </a:p>
          <a:p>
            <a:pPr lvl="1" algn="l">
              <a:lnSpc>
                <a:spcPct val="120000"/>
              </a:lnSpc>
              <a:defRPr sz="1800">
                <a:solidFill>
                  <a:srgbClr val="424444"/>
                </a:solidFill>
                <a:latin typeface="Klavika Basic Light"/>
                <a:ea typeface="Klavika Basic Light"/>
                <a:cs typeface="Klavika Basic Light"/>
                <a:sym typeface="Klavika Basic Light"/>
              </a:defRPr>
            </a:pPr>
            <a:r>
              <a:rPr dirty="0"/>
              <a:t>MATERIA PRIMA SPIRITS, SA DE CV</a:t>
            </a:r>
          </a:p>
          <a:p>
            <a:pPr lvl="1" algn="l">
              <a:lnSpc>
                <a:spcPct val="120000"/>
              </a:lnSpc>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r>
              <a:rPr dirty="0">
                <a:latin typeface="Klavika Basic Medium"/>
                <a:ea typeface="Klavika Basic Medium"/>
                <a:cs typeface="Klavika Basic Medium"/>
                <a:sym typeface="Klavika Basic Medium"/>
              </a:rPr>
              <a:t>FACILITIES</a:t>
            </a:r>
            <a:r>
              <a:rPr dirty="0"/>
              <a:t> - ‘</a:t>
            </a:r>
            <a:r>
              <a:rPr i="1" dirty="0">
                <a:latin typeface="Klavika Basic Medium"/>
                <a:ea typeface="Klavika Basic Medium"/>
                <a:cs typeface="Klavika Basic Medium"/>
                <a:sym typeface="Klavika Basic Medium"/>
              </a:rPr>
              <a:t>PALENQUES’</a:t>
            </a:r>
            <a:r>
              <a:rPr dirty="0"/>
              <a:t> </a:t>
            </a:r>
          </a:p>
          <a:p>
            <a:pPr lvl="1" algn="l">
              <a:lnSpc>
                <a:spcPct val="120000"/>
              </a:lnSpc>
              <a:defRPr sz="1800">
                <a:solidFill>
                  <a:srgbClr val="424444"/>
                </a:solidFill>
                <a:latin typeface="Klavika Basic Light"/>
                <a:ea typeface="Klavika Basic Light"/>
                <a:cs typeface="Klavika Basic Light"/>
                <a:sym typeface="Klavika Basic Light"/>
              </a:defRPr>
            </a:pPr>
            <a:r>
              <a:rPr dirty="0"/>
              <a:t>San Baltazar Guelavila, Oaxaca.</a:t>
            </a:r>
          </a:p>
          <a:p>
            <a:pPr lvl="1" algn="l">
              <a:lnSpc>
                <a:spcPct val="120000"/>
              </a:lnSpc>
              <a:defRPr sz="1800">
                <a:solidFill>
                  <a:srgbClr val="424444"/>
                </a:solidFill>
                <a:latin typeface="Klavika Basic Light"/>
                <a:ea typeface="Klavika Basic Light"/>
                <a:cs typeface="Klavika Basic Light"/>
                <a:sym typeface="Klavika Basic Light"/>
              </a:defRPr>
            </a:pPr>
            <a:r>
              <a:rPr dirty="0"/>
              <a:t>Sola de Vega, Oaxaca.</a:t>
            </a:r>
          </a:p>
          <a:p>
            <a:pPr lvl="1" algn="l">
              <a:lnSpc>
                <a:spcPct val="120000"/>
              </a:lnSpc>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r>
              <a:rPr dirty="0">
                <a:latin typeface="Klavika Basic Medium"/>
                <a:ea typeface="Klavika Basic Medium"/>
                <a:cs typeface="Klavika Basic Medium"/>
                <a:sym typeface="Klavika Basic Medium"/>
              </a:rPr>
              <a:t>METHODS</a:t>
            </a:r>
            <a:r>
              <a:rPr dirty="0"/>
              <a:t> - ARTISANAL </a:t>
            </a:r>
          </a:p>
          <a:p>
            <a:pPr lvl="1" algn="l">
              <a:lnSpc>
                <a:spcPct val="120000"/>
              </a:lnSpc>
              <a:defRPr sz="1800">
                <a:solidFill>
                  <a:srgbClr val="424444"/>
                </a:solidFill>
                <a:latin typeface="Klavika Basic Light"/>
                <a:ea typeface="Klavika Basic Light"/>
                <a:cs typeface="Klavika Basic Light"/>
                <a:sym typeface="Klavika Basic Light"/>
              </a:defRPr>
            </a:pPr>
            <a:r>
              <a:rPr dirty="0"/>
              <a:t>Ripe agaves picked by hand under a three-layered cultivation system are cooked (in separate batches) in conic ground ovens, the </a:t>
            </a:r>
            <a:r>
              <a:rPr i="1" dirty="0">
                <a:latin typeface="Klavika Basic Medium"/>
                <a:ea typeface="Klavika Basic Medium"/>
                <a:cs typeface="Klavika Basic Medium"/>
                <a:sym typeface="Klavika Basic Medium"/>
              </a:rPr>
              <a:t>mosto </a:t>
            </a:r>
            <a:r>
              <a:rPr dirty="0"/>
              <a:t>(juice) is extracted from the pulp by t</a:t>
            </a:r>
            <a:r>
              <a:rPr i="1" dirty="0">
                <a:latin typeface="Klavika Basic Medium"/>
                <a:ea typeface="Klavika Basic Medium"/>
                <a:cs typeface="Klavika Basic Medium"/>
                <a:sym typeface="Klavika Basic Medium"/>
              </a:rPr>
              <a:t>ahona </a:t>
            </a:r>
            <a:r>
              <a:rPr dirty="0"/>
              <a:t>(stone wheel) and then fermented in wood vats for about 4-8 days; the juice is distilled in copper or clay pots, depending the </a:t>
            </a:r>
            <a:r>
              <a:rPr i="1" dirty="0">
                <a:latin typeface="Klavika Basic Medium"/>
                <a:ea typeface="Klavika Basic Medium"/>
                <a:cs typeface="Klavika Basic Medium"/>
                <a:sym typeface="Klavika Basic Medium"/>
              </a:rPr>
              <a:t>palenque</a:t>
            </a:r>
            <a:r>
              <a:rPr dirty="0"/>
              <a:t> (distillery) and expression of mezcal.</a:t>
            </a:r>
          </a:p>
          <a:p>
            <a:pPr lvl="1" algn="l">
              <a:lnSpc>
                <a:spcPct val="120000"/>
              </a:lnSpc>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r>
              <a:rPr dirty="0">
                <a:latin typeface="Klavika Basic Medium"/>
                <a:ea typeface="Klavika Basic Medium"/>
                <a:cs typeface="Klavika Basic Medium"/>
                <a:sym typeface="Klavika Basic Medium"/>
              </a:rPr>
              <a:t>AGAVES</a:t>
            </a:r>
            <a:r>
              <a:rPr dirty="0"/>
              <a:t> - SYSTEM</a:t>
            </a:r>
          </a:p>
          <a:p>
            <a:pPr lvl="1" algn="l">
              <a:lnSpc>
                <a:spcPct val="120000"/>
              </a:lnSpc>
              <a:defRPr sz="1800">
                <a:solidFill>
                  <a:srgbClr val="424444"/>
                </a:solidFill>
                <a:latin typeface="Klavika Basic Light"/>
                <a:ea typeface="Klavika Basic Light"/>
                <a:cs typeface="Klavika Basic Light"/>
                <a:sym typeface="Klavika Basic Light"/>
              </a:defRPr>
            </a:pPr>
            <a:r>
              <a:rPr dirty="0"/>
              <a:t>Espadin, cultivated.</a:t>
            </a:r>
          </a:p>
          <a:p>
            <a:pPr lvl="1" algn="l">
              <a:lnSpc>
                <a:spcPct val="120000"/>
              </a:lnSpc>
              <a:defRPr sz="1800">
                <a:solidFill>
                  <a:srgbClr val="424444"/>
                </a:solidFill>
                <a:latin typeface="Klavika Basic Light"/>
                <a:ea typeface="Klavika Basic Light"/>
                <a:cs typeface="Klavika Basic Light"/>
                <a:sym typeface="Klavika Basic Light"/>
              </a:defRPr>
            </a:pPr>
            <a:r>
              <a:rPr dirty="0"/>
              <a:t>Sierra Negra, semi-cultivated.</a:t>
            </a:r>
          </a:p>
          <a:p>
            <a:pPr lvl="1" algn="l">
              <a:lnSpc>
                <a:spcPct val="120000"/>
              </a:lnSpc>
              <a:defRPr sz="1800">
                <a:solidFill>
                  <a:srgbClr val="424444"/>
                </a:solidFill>
                <a:latin typeface="Klavika Basic Light"/>
                <a:ea typeface="Klavika Basic Light"/>
                <a:cs typeface="Klavika Basic Light"/>
                <a:sym typeface="Klavika Basic Light"/>
              </a:defRPr>
            </a:pPr>
            <a:r>
              <a:rPr dirty="0"/>
              <a:t>Tobasiche, wild.</a:t>
            </a:r>
          </a:p>
          <a:p>
            <a:pPr lvl="1" algn="l">
              <a:lnSpc>
                <a:spcPct val="120000"/>
              </a:lnSpc>
              <a:defRPr sz="1800">
                <a:solidFill>
                  <a:srgbClr val="424444"/>
                </a:solidFill>
                <a:latin typeface="Klavika Basic Light"/>
                <a:ea typeface="Klavika Basic Light"/>
                <a:cs typeface="Klavika Basic Light"/>
                <a:sym typeface="Klavika Basic Light"/>
              </a:defRPr>
            </a:pPr>
            <a:endParaRPr dirty="0"/>
          </a:p>
          <a:p>
            <a:pPr lvl="1" algn="l">
              <a:lnSpc>
                <a:spcPct val="120000"/>
              </a:lnSpc>
              <a:defRPr sz="1800">
                <a:solidFill>
                  <a:srgbClr val="424444"/>
                </a:solidFill>
                <a:latin typeface="Klavika Basic Light"/>
                <a:ea typeface="Klavika Basic Light"/>
                <a:cs typeface="Klavika Basic Light"/>
                <a:sym typeface="Klavika Basic Light"/>
              </a:defRPr>
            </a:pPr>
            <a:endParaRPr dirty="0"/>
          </a:p>
        </p:txBody>
      </p:sp>
      <p:sp>
        <p:nvSpPr>
          <p:cNvPr id="69" name="PRODUCTION"/>
          <p:cNvSpPr txBox="1"/>
          <p:nvPr/>
        </p:nvSpPr>
        <p:spPr>
          <a:xfrm>
            <a:off x="-207182" y="69849"/>
            <a:ext cx="2659257" cy="46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2"/>
            <a:r>
              <a:rPr dirty="0"/>
              <a:t>PRODUCTION </a:t>
            </a:r>
          </a:p>
        </p:txBody>
      </p:sp>
      <p:sp>
        <p:nvSpPr>
          <p:cNvPr id="70" name="BRUSCO MEZCAL, HOW WE MAKE IT"/>
          <p:cNvSpPr txBox="1"/>
          <p:nvPr/>
        </p:nvSpPr>
        <p:spPr>
          <a:xfrm>
            <a:off x="2711468" y="9213849"/>
            <a:ext cx="10180006" cy="46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2"/>
            <a:r>
              <a:rPr i="1" dirty="0"/>
              <a:t>BRUSCO MEZCAL, </a:t>
            </a:r>
            <a:r>
              <a:rPr dirty="0"/>
              <a:t>HOW WE MAKE IT</a:t>
            </a:r>
          </a:p>
        </p:txBody>
      </p:sp>
      <p:pic>
        <p:nvPicPr>
          <p:cNvPr id="71" name="01-A.gif" descr="01-A.gif"/>
          <p:cNvPicPr>
            <a:picLocks noChangeAspect="1"/>
          </p:cNvPicPr>
          <p:nvPr/>
        </p:nvPicPr>
        <p:blipFill>
          <a:blip r:embed="rId2"/>
          <a:srcRect l="16638" t="1419" b="1419"/>
          <a:stretch>
            <a:fillRect/>
          </a:stretch>
        </p:blipFill>
        <p:spPr>
          <a:xfrm>
            <a:off x="4391719" y="-17087"/>
            <a:ext cx="10104669" cy="9167967"/>
          </a:xfrm>
          <a:prstGeom prst="rect">
            <a:avLst/>
          </a:prstGeom>
          <a:ln w="12700">
            <a:miter lim="400000"/>
          </a:ln>
        </p:spPr>
      </p:pic>
      <p:pic>
        <p:nvPicPr>
          <p:cNvPr id="72" name="04-A.JPG" descr="04-A.JPG"/>
          <p:cNvPicPr>
            <a:picLocks noChangeAspect="1"/>
          </p:cNvPicPr>
          <p:nvPr/>
        </p:nvPicPr>
        <p:blipFill>
          <a:blip r:embed="rId3"/>
          <a:srcRect l="7888" t="9293" r="32658" b="6394"/>
          <a:stretch>
            <a:fillRect/>
          </a:stretch>
        </p:blipFill>
        <p:spPr>
          <a:xfrm>
            <a:off x="4388709" y="-21770"/>
            <a:ext cx="8616092" cy="9163993"/>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ESPADÍN - ANGUSTIFOLIA HAW…"/>
          <p:cNvSpPr txBox="1"/>
          <p:nvPr/>
        </p:nvSpPr>
        <p:spPr>
          <a:xfrm>
            <a:off x="91496" y="1238250"/>
            <a:ext cx="12821808" cy="7911280"/>
          </a:xfrm>
          <a:prstGeom prst="rect">
            <a:avLst/>
          </a:prstGeom>
          <a:ln w="12700">
            <a:miter lim="400000"/>
          </a:ln>
          <a:extLst>
            <a:ext uri="{C572A759-6A51-4108-AA02-DFA0A04FC94B}">
              <ma14:wrappingTextBoxFlag xmlns="" xmlns:ma14="http://schemas.microsoft.com/office/mac/drawingml/2011/main" val="1"/>
            </a:ext>
          </a:extLst>
        </p:spPr>
        <p:txBody>
          <a:bodyPr lIns="63500" tIns="63500" rIns="63500" bIns="63500" numCol="3" spcCol="641090"/>
          <a:lstStyle/>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r>
              <a:rPr dirty="0">
                <a:latin typeface="Klavika Basic Medium"/>
                <a:ea typeface="Klavika Basic Medium"/>
                <a:cs typeface="Klavika Basic Medium"/>
                <a:sym typeface="Klavika Basic Medium"/>
              </a:rPr>
              <a:t>ESPADÍN</a:t>
            </a:r>
            <a:r>
              <a:rPr dirty="0"/>
              <a:t> - ANGUSTIFOLIA HAW </a:t>
            </a:r>
          </a:p>
          <a:p>
            <a:pPr lvl="1" algn="l">
              <a:lnSpc>
                <a:spcPct val="120000"/>
              </a:lnSpc>
              <a:defRPr sz="1800">
                <a:solidFill>
                  <a:srgbClr val="424444"/>
                </a:solidFill>
                <a:latin typeface="Klavika Basic Light"/>
                <a:ea typeface="Klavika Basic Light"/>
                <a:cs typeface="Klavika Basic Light"/>
                <a:sym typeface="Klavika Basic Light"/>
              </a:defRPr>
            </a:pPr>
            <a:r>
              <a:rPr dirty="0"/>
              <a:t>Espadin is the most common and widely preferred agave for the making of mezcal, due to its sugar yields, wide distribution and sophisticated flavor.</a:t>
            </a:r>
          </a:p>
          <a:p>
            <a:pPr lvl="1" algn="l">
              <a:lnSpc>
                <a:spcPct val="120000"/>
              </a:lnSpc>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r>
              <a:rPr dirty="0">
                <a:latin typeface="Klavika Basic Medium"/>
                <a:ea typeface="Klavika Basic Medium"/>
                <a:cs typeface="Klavika Basic Medium"/>
                <a:sym typeface="Klavika Basic Medium"/>
              </a:rPr>
              <a:t>COMMUNITY</a:t>
            </a:r>
            <a:r>
              <a:rPr dirty="0"/>
              <a:t> </a:t>
            </a:r>
          </a:p>
          <a:p>
            <a:pPr lvl="1" algn="l">
              <a:lnSpc>
                <a:spcPct val="120000"/>
              </a:lnSpc>
              <a:defRPr sz="1800">
                <a:solidFill>
                  <a:srgbClr val="424444"/>
                </a:solidFill>
                <a:latin typeface="Klavika Basic Light"/>
                <a:ea typeface="Klavika Basic Light"/>
                <a:cs typeface="Klavika Basic Light"/>
                <a:sym typeface="Klavika Basic Light"/>
              </a:defRPr>
            </a:pPr>
            <a:r>
              <a:rPr dirty="0"/>
              <a:t>San Baltazar Guelavila, Oaxaca.</a:t>
            </a:r>
          </a:p>
          <a:p>
            <a:pPr lvl="1" algn="l">
              <a:lnSpc>
                <a:spcPct val="120000"/>
              </a:lnSpc>
              <a:defRPr sz="1800">
                <a:solidFill>
                  <a:srgbClr val="424444"/>
                </a:solidFill>
                <a:latin typeface="Klavika Basic Light"/>
                <a:ea typeface="Klavika Basic Light"/>
                <a:cs typeface="Klavika Basic Light"/>
                <a:sym typeface="Klavika Basic Light"/>
              </a:defRPr>
            </a:pPr>
            <a:r>
              <a:rPr dirty="0"/>
              <a:t>Composed mainly by indigenous families.</a:t>
            </a:r>
          </a:p>
          <a:p>
            <a:pPr lvl="1" algn="l">
              <a:lnSpc>
                <a:spcPct val="120000"/>
              </a:lnSpc>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r>
              <a:rPr dirty="0">
                <a:latin typeface="Klavika Basic Medium"/>
                <a:ea typeface="Klavika Basic Medium"/>
                <a:cs typeface="Klavika Basic Medium"/>
                <a:sym typeface="Klavika Basic Medium"/>
              </a:rPr>
              <a:t>METHOD</a:t>
            </a:r>
            <a:r>
              <a:rPr dirty="0"/>
              <a:t> - CULTIVATED</a:t>
            </a:r>
          </a:p>
          <a:p>
            <a:pPr lvl="1" algn="l">
              <a:lnSpc>
                <a:spcPct val="120000"/>
              </a:lnSpc>
              <a:defRPr sz="1800">
                <a:solidFill>
                  <a:srgbClr val="424444"/>
                </a:solidFill>
                <a:latin typeface="Klavika Basic Light"/>
                <a:ea typeface="Klavika Basic Light"/>
                <a:cs typeface="Klavika Basic Light"/>
                <a:sym typeface="Klavika Basic Light"/>
              </a:defRPr>
            </a:pPr>
            <a:r>
              <a:rPr dirty="0"/>
              <a:t>Our cultivation and farming methods avoid all use of pesticides, fertilizers and herbicides. Our cultivated espadin, grows in the Central Valleys of Oaxaca under the surveillance of Felix and Joel Velasco a 4th generation family of agave growers which manually pick the agaves which meet standards of matureness at sight, weight and health.</a:t>
            </a:r>
          </a:p>
          <a:p>
            <a:pPr lvl="1" algn="l">
              <a:lnSpc>
                <a:spcPct val="120000"/>
              </a:lnSpc>
              <a:defRPr sz="1800">
                <a:solidFill>
                  <a:srgbClr val="424444"/>
                </a:solidFill>
                <a:latin typeface="Klavika Basic Light"/>
                <a:ea typeface="Klavika Basic Light"/>
                <a:cs typeface="Klavika Basic Light"/>
                <a:sym typeface="Klavika Basic Light"/>
              </a:defRPr>
            </a:pPr>
            <a:endParaRPr dirty="0"/>
          </a:p>
          <a:p>
            <a:pPr lvl="1" algn="l">
              <a:lnSpc>
                <a:spcPct val="120000"/>
              </a:lnSpc>
              <a:defRPr sz="1800">
                <a:solidFill>
                  <a:srgbClr val="424444"/>
                </a:solidFill>
                <a:latin typeface="Klavika Basic Light"/>
                <a:ea typeface="Klavika Basic Light"/>
                <a:cs typeface="Klavika Basic Light"/>
                <a:sym typeface="Klavika Basic Light"/>
              </a:defRPr>
            </a:pPr>
            <a:endParaRPr dirty="0"/>
          </a:p>
        </p:txBody>
      </p:sp>
      <p:sp>
        <p:nvSpPr>
          <p:cNvPr id="75" name="AGAVE SYSTEM"/>
          <p:cNvSpPr txBox="1"/>
          <p:nvPr/>
        </p:nvSpPr>
        <p:spPr>
          <a:xfrm>
            <a:off x="-317314" y="69849"/>
            <a:ext cx="2769389" cy="46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2"/>
            <a:r>
              <a:rPr dirty="0"/>
              <a:t>AGAVE SYSTEM </a:t>
            </a:r>
          </a:p>
        </p:txBody>
      </p:sp>
      <p:sp>
        <p:nvSpPr>
          <p:cNvPr id="76" name="ESPADÍN, ANGUSTIFOLIA HAW"/>
          <p:cNvSpPr txBox="1"/>
          <p:nvPr/>
        </p:nvSpPr>
        <p:spPr>
          <a:xfrm>
            <a:off x="2711468" y="9213849"/>
            <a:ext cx="10180006" cy="46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2"/>
            <a:r>
              <a:rPr i="1" dirty="0"/>
              <a:t>ESPADÍN, </a:t>
            </a:r>
            <a:r>
              <a:rPr dirty="0"/>
              <a:t>ANGUSTIFOLIA HAW</a:t>
            </a:r>
          </a:p>
        </p:txBody>
      </p:sp>
      <p:pic>
        <p:nvPicPr>
          <p:cNvPr id="77" name="02-A. Angustifolia.png" descr="02-A. Angustifolia.png"/>
          <p:cNvPicPr>
            <a:picLocks noChangeAspect="1"/>
          </p:cNvPicPr>
          <p:nvPr/>
        </p:nvPicPr>
        <p:blipFill>
          <a:blip r:embed="rId2"/>
          <a:srcRect b="6847"/>
          <a:stretch>
            <a:fillRect/>
          </a:stretch>
        </p:blipFill>
        <p:spPr>
          <a:xfrm>
            <a:off x="93501" y="-79662"/>
            <a:ext cx="9767605" cy="8700852"/>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45 ABV (90 Proof)…"/>
          <p:cNvSpPr txBox="1"/>
          <p:nvPr/>
        </p:nvSpPr>
        <p:spPr>
          <a:xfrm>
            <a:off x="91496" y="994611"/>
            <a:ext cx="12821808" cy="8154919"/>
          </a:xfrm>
          <a:prstGeom prst="rect">
            <a:avLst/>
          </a:prstGeom>
          <a:ln w="12700">
            <a:miter lim="400000"/>
          </a:ln>
          <a:extLst>
            <a:ext uri="{C572A759-6A51-4108-AA02-DFA0A04FC94B}">
              <ma14:wrappingTextBoxFlag xmlns="" xmlns:ma14="http://schemas.microsoft.com/office/mac/drawingml/2011/main" val="1"/>
            </a:ext>
          </a:extLst>
        </p:spPr>
        <p:txBody>
          <a:bodyPr lIns="63500" tIns="63500" rIns="63500" bIns="63500" numCol="3" spcCol="641090"/>
          <a:lstStyle/>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algn="l">
              <a:lnSpc>
                <a:spcPct val="120000"/>
              </a:lnSpc>
              <a:defRPr sz="1800">
                <a:solidFill>
                  <a:srgbClr val="424444"/>
                </a:solidFill>
                <a:latin typeface="Klavika Basic Light"/>
                <a:ea typeface="Klavika Basic Light"/>
                <a:cs typeface="Klavika Basic Light"/>
                <a:sym typeface="Klavika Basic Light"/>
              </a:defRPr>
            </a:pPr>
            <a:endParaRPr dirty="0"/>
          </a:p>
          <a:p>
            <a:pPr algn="l">
              <a:lnSpc>
                <a:spcPct val="120000"/>
              </a:lnSpc>
              <a:defRPr sz="1700">
                <a:solidFill>
                  <a:srgbClr val="424444"/>
                </a:solidFill>
                <a:latin typeface="Klavika Basic Light"/>
                <a:ea typeface="Klavika Basic Light"/>
                <a:cs typeface="Klavika Basic Light"/>
                <a:sym typeface="Klavika Basic Light"/>
              </a:defRPr>
            </a:pPr>
            <a:r>
              <a:rPr dirty="0"/>
              <a:t>45 ABV (90 Proof) </a:t>
            </a:r>
          </a:p>
          <a:p>
            <a:pPr algn="l">
              <a:lnSpc>
                <a:spcPct val="120000"/>
              </a:lnSpc>
              <a:defRPr sz="1700">
                <a:solidFill>
                  <a:srgbClr val="424444"/>
                </a:solidFill>
                <a:latin typeface="Klavika Basic Light"/>
                <a:ea typeface="Klavika Basic Light"/>
                <a:cs typeface="Klavika Basic Light"/>
                <a:sym typeface="Klavika Basic Light"/>
              </a:defRPr>
            </a:pPr>
            <a:r>
              <a:rPr dirty="0"/>
              <a:t>CONTENT - 750 mL </a:t>
            </a:r>
          </a:p>
          <a:p>
            <a:pPr algn="l">
              <a:lnSpc>
                <a:spcPct val="120000"/>
              </a:lnSpc>
              <a:defRPr sz="1700">
                <a:solidFill>
                  <a:srgbClr val="424444"/>
                </a:solidFill>
                <a:latin typeface="Klavika Basic Light"/>
                <a:ea typeface="Klavika Basic Light"/>
                <a:cs typeface="Klavika Basic Light"/>
                <a:sym typeface="Klavika Basic Light"/>
              </a:defRPr>
            </a:pPr>
            <a:r>
              <a:rPr dirty="0"/>
              <a:t>BOTTLE - 29.4 / 7.67 cms </a:t>
            </a:r>
          </a:p>
          <a:p>
            <a:pPr algn="l">
              <a:lnSpc>
                <a:spcPct val="120000"/>
              </a:lnSpc>
              <a:defRPr sz="1700">
                <a:solidFill>
                  <a:srgbClr val="424444"/>
                </a:solidFill>
                <a:latin typeface="Klavika Basic Light"/>
                <a:ea typeface="Klavika Basic Light"/>
                <a:cs typeface="Klavika Basic Light"/>
                <a:sym typeface="Klavika Basic Light"/>
              </a:defRPr>
            </a:pPr>
            <a:r>
              <a:rPr dirty="0"/>
              <a:t>CASE - 26.5/17.7/28 cms</a:t>
            </a:r>
          </a:p>
          <a:p>
            <a:pPr algn="l">
              <a:lnSpc>
                <a:spcPct val="120000"/>
              </a:lnSpc>
              <a:defRPr sz="1700">
                <a:solidFill>
                  <a:srgbClr val="424444"/>
                </a:solidFill>
                <a:latin typeface="Klavika Basic Light"/>
                <a:ea typeface="Klavika Basic Light"/>
                <a:cs typeface="Klavika Basic Light"/>
                <a:sym typeface="Klavika Basic Light"/>
              </a:defRPr>
            </a:pPr>
            <a:r>
              <a:rPr dirty="0"/>
              <a:t>Pallet with 92 cases</a:t>
            </a:r>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algn="l">
              <a:lnSpc>
                <a:spcPct val="120000"/>
              </a:lnSpc>
              <a:defRPr sz="1800">
                <a:solidFill>
                  <a:srgbClr val="424444"/>
                </a:solidFill>
                <a:latin typeface="Klavika Basic Light"/>
                <a:ea typeface="Klavika Basic Light"/>
                <a:cs typeface="Klavika Basic Light"/>
                <a:sym typeface="Klavika Basic Light"/>
              </a:defRPr>
            </a:pPr>
            <a:endParaRPr lang="en-US" dirty="0"/>
          </a:p>
          <a:p>
            <a:pPr algn="l">
              <a:lnSpc>
                <a:spcPct val="120000"/>
              </a:lnSpc>
              <a:defRPr sz="1800">
                <a:solidFill>
                  <a:srgbClr val="424444"/>
                </a:solidFill>
                <a:latin typeface="Klavika Basic Light"/>
                <a:ea typeface="Klavika Basic Light"/>
                <a:cs typeface="Klavika Basic Light"/>
                <a:sym typeface="Klavika Basic Light"/>
              </a:defRPr>
            </a:pPr>
            <a:endParaRPr lang="en-US" dirty="0"/>
          </a:p>
          <a:p>
            <a:pPr algn="l">
              <a:lnSpc>
                <a:spcPct val="120000"/>
              </a:lnSpc>
              <a:defRPr sz="1800">
                <a:solidFill>
                  <a:srgbClr val="424444"/>
                </a:solidFill>
                <a:latin typeface="Klavika Basic Light"/>
                <a:ea typeface="Klavika Basic Light"/>
                <a:cs typeface="Klavika Basic Light"/>
                <a:sym typeface="Klavika Basic Light"/>
              </a:defRPr>
            </a:pPr>
            <a:endParaRPr lang="en-US" dirty="0"/>
          </a:p>
          <a:p>
            <a:pPr algn="l">
              <a:lnSpc>
                <a:spcPct val="120000"/>
              </a:lnSpc>
              <a:defRPr sz="1800">
                <a:solidFill>
                  <a:srgbClr val="424444"/>
                </a:solidFill>
                <a:latin typeface="Klavika Basic Light"/>
                <a:ea typeface="Klavika Basic Light"/>
                <a:cs typeface="Klavika Basic Light"/>
                <a:sym typeface="Klavika Basic Light"/>
              </a:defRPr>
            </a:pPr>
            <a:endParaRPr lang="en-US" dirty="0"/>
          </a:p>
          <a:p>
            <a:pPr algn="l">
              <a:lnSpc>
                <a:spcPct val="120000"/>
              </a:lnSpc>
              <a:defRPr sz="1800">
                <a:solidFill>
                  <a:srgbClr val="424444"/>
                </a:solidFill>
                <a:latin typeface="Klavika Basic Light"/>
                <a:ea typeface="Klavika Basic Light"/>
                <a:cs typeface="Klavika Basic Light"/>
                <a:sym typeface="Klavika Basic Light"/>
              </a:defRPr>
            </a:pPr>
            <a:r>
              <a:rPr dirty="0"/>
              <a:t>Artisanal methods are applied to enrich the cultural heritage and the finished product, our Brusco Espadín is cooked in ground ovens along with oak coal, which will add a complex layer of flavors and aromas such as smoke, ash and soil.</a:t>
            </a:r>
          </a:p>
          <a:p>
            <a:pPr algn="l">
              <a:lnSpc>
                <a:spcPct val="120000"/>
              </a:lnSpc>
              <a:defRPr sz="1800">
                <a:solidFill>
                  <a:srgbClr val="424444"/>
                </a:solidFill>
                <a:latin typeface="Klavika Basic Light"/>
                <a:ea typeface="Klavika Basic Light"/>
                <a:cs typeface="Klavika Basic Light"/>
                <a:sym typeface="Klavika Basic Light"/>
              </a:defRPr>
            </a:pPr>
            <a:endParaRPr dirty="0"/>
          </a:p>
          <a:p>
            <a:pPr algn="l">
              <a:lnSpc>
                <a:spcPct val="120000"/>
              </a:lnSpc>
              <a:defRPr sz="1800">
                <a:solidFill>
                  <a:srgbClr val="424444"/>
                </a:solidFill>
                <a:latin typeface="Klavika Basic Light"/>
                <a:ea typeface="Klavika Basic Light"/>
                <a:cs typeface="Klavika Basic Light"/>
                <a:sym typeface="Klavika Basic Light"/>
              </a:defRPr>
            </a:pPr>
            <a:r>
              <a:rPr dirty="0"/>
              <a:t>Shredded with tahona, fermented in wooden vats with natural yeasts and double distilled with copper pot stills.</a:t>
            </a:r>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endParaRPr dirty="0"/>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r>
              <a:rPr dirty="0">
                <a:latin typeface="Klavika Basic Medium"/>
                <a:ea typeface="Klavika Basic Medium"/>
                <a:cs typeface="Klavika Basic Medium"/>
                <a:sym typeface="Klavika Basic Medium"/>
              </a:rPr>
              <a:t>Agave species </a:t>
            </a:r>
            <a:r>
              <a:rPr dirty="0"/>
              <a:t>- Angustifolia Haw</a:t>
            </a:r>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r>
              <a:rPr dirty="0">
                <a:latin typeface="Klavika Basic Medium"/>
                <a:ea typeface="Klavika Basic Medium"/>
                <a:cs typeface="Klavika Basic Medium"/>
                <a:sym typeface="Klavika Basic Medium"/>
              </a:rPr>
              <a:t>Farming method - </a:t>
            </a:r>
            <a:r>
              <a:rPr dirty="0"/>
              <a:t>Cultivated Agave</a:t>
            </a:r>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r>
              <a:rPr dirty="0">
                <a:latin typeface="Klavika Basic Medium"/>
                <a:ea typeface="Klavika Basic Medium"/>
                <a:cs typeface="Klavika Basic Medium"/>
                <a:sym typeface="Klavika Basic Medium"/>
              </a:rPr>
              <a:t>Region </a:t>
            </a:r>
            <a:r>
              <a:rPr dirty="0"/>
              <a:t>- Soledad Salinas, Oaxaca.</a:t>
            </a:r>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r>
              <a:rPr dirty="0">
                <a:latin typeface="Klavika Basic Medium"/>
                <a:ea typeface="Klavika Basic Medium"/>
                <a:cs typeface="Klavika Basic Medium"/>
                <a:sym typeface="Klavika Basic Medium"/>
              </a:rPr>
              <a:t>Distillery Location </a:t>
            </a:r>
            <a:r>
              <a:rPr dirty="0"/>
              <a:t>- San Baltazar </a:t>
            </a:r>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r>
              <a:rPr dirty="0">
                <a:latin typeface="Klavika Basic Medium"/>
                <a:ea typeface="Klavika Basic Medium"/>
                <a:cs typeface="Klavika Basic Medium"/>
                <a:sym typeface="Klavika Basic Medium"/>
              </a:rPr>
              <a:t>Maestro </a:t>
            </a:r>
            <a:r>
              <a:rPr i="1" dirty="0">
                <a:latin typeface="Klavika Basic Medium"/>
                <a:ea typeface="Klavika Basic Medium"/>
                <a:cs typeface="Klavika Basic Medium"/>
                <a:sym typeface="Klavika Basic Medium"/>
              </a:rPr>
              <a:t>Mezcalero</a:t>
            </a:r>
            <a:r>
              <a:rPr dirty="0"/>
              <a:t> - Lucio Bautista &amp; Joel Velasco</a:t>
            </a:r>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r>
              <a:rPr dirty="0">
                <a:latin typeface="Klavika Basic Medium"/>
                <a:ea typeface="Klavika Basic Medium"/>
                <a:cs typeface="Klavika Basic Medium"/>
                <a:sym typeface="Klavika Basic Medium"/>
              </a:rPr>
              <a:t>Harvest</a:t>
            </a:r>
            <a:r>
              <a:rPr dirty="0"/>
              <a:t> - 6-8 years </a:t>
            </a:r>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r>
              <a:rPr dirty="0">
                <a:latin typeface="Klavika Basic Medium"/>
                <a:ea typeface="Klavika Basic Medium"/>
                <a:cs typeface="Klavika Basic Medium"/>
                <a:sym typeface="Klavika Basic Medium"/>
              </a:rPr>
              <a:t>Cooking</a:t>
            </a:r>
            <a:r>
              <a:rPr dirty="0"/>
              <a:t> - Conic ground ovens fired with (dead) oak coal </a:t>
            </a:r>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r>
              <a:rPr dirty="0">
                <a:latin typeface="Klavika Basic Medium"/>
                <a:ea typeface="Klavika Basic Medium"/>
                <a:cs typeface="Klavika Basic Medium"/>
                <a:sym typeface="Klavika Basic Medium"/>
              </a:rPr>
              <a:t>Shredding</a:t>
            </a:r>
            <a:r>
              <a:rPr dirty="0"/>
              <a:t> - Tahona (stone wheel).</a:t>
            </a:r>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r>
              <a:rPr dirty="0">
                <a:latin typeface="Klavika Basic Medium"/>
                <a:ea typeface="Klavika Basic Medium"/>
                <a:cs typeface="Klavika Basic Medium"/>
                <a:sym typeface="Klavika Basic Medium"/>
              </a:rPr>
              <a:t>Fermentation</a:t>
            </a:r>
            <a:r>
              <a:rPr dirty="0"/>
              <a:t> - natural in wood vats.</a:t>
            </a:r>
          </a:p>
          <a:p>
            <a:pPr marL="254000" indent="-254000" algn="l">
              <a:lnSpc>
                <a:spcPct val="120000"/>
              </a:lnSpc>
              <a:buSzPct val="85000"/>
              <a:buChar char="•"/>
              <a:defRPr sz="1800">
                <a:solidFill>
                  <a:srgbClr val="424444"/>
                </a:solidFill>
                <a:latin typeface="Klavika Basic Light"/>
                <a:ea typeface="Klavika Basic Light"/>
                <a:cs typeface="Klavika Basic Light"/>
                <a:sym typeface="Klavika Basic Light"/>
              </a:defRPr>
            </a:pPr>
            <a:r>
              <a:rPr dirty="0">
                <a:latin typeface="Klavika Basic Medium"/>
                <a:ea typeface="Klavika Basic Medium"/>
                <a:cs typeface="Klavika Basic Medium"/>
                <a:sym typeface="Klavika Basic Medium"/>
              </a:rPr>
              <a:t>Distillation:</a:t>
            </a:r>
            <a:r>
              <a:rPr dirty="0"/>
              <a:t> double in copper pot stills.</a:t>
            </a:r>
          </a:p>
        </p:txBody>
      </p:sp>
      <p:sp>
        <p:nvSpPr>
          <p:cNvPr id="80" name="1st EXPRESSION"/>
          <p:cNvSpPr txBox="1"/>
          <p:nvPr/>
        </p:nvSpPr>
        <p:spPr>
          <a:xfrm>
            <a:off x="-428572" y="57150"/>
            <a:ext cx="2880647" cy="495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2">
              <a:defRPr sz="2500"/>
            </a:pPr>
            <a:r>
              <a:rPr dirty="0"/>
              <a:t>1st EXPRESSION</a:t>
            </a:r>
          </a:p>
        </p:txBody>
      </p:sp>
      <p:sp>
        <p:nvSpPr>
          <p:cNvPr id="81" name="ESPADÍN, ANGUSTIFOLIA HAW"/>
          <p:cNvSpPr txBox="1"/>
          <p:nvPr/>
        </p:nvSpPr>
        <p:spPr>
          <a:xfrm>
            <a:off x="2711468" y="9213849"/>
            <a:ext cx="10180006" cy="46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2"/>
            <a:r>
              <a:rPr i="1" dirty="0"/>
              <a:t>ESPADÍN, </a:t>
            </a:r>
            <a:r>
              <a:rPr dirty="0"/>
              <a:t>ANGUSTIFOLIA HAW</a:t>
            </a:r>
          </a:p>
        </p:txBody>
      </p:sp>
      <p:pic>
        <p:nvPicPr>
          <p:cNvPr id="82" name="01-BRUSCO-SIERRANEGRA.jpg" descr="01-BRUSCO-SIERRANEGRA.jpg"/>
          <p:cNvPicPr>
            <a:picLocks noChangeAspect="1"/>
          </p:cNvPicPr>
          <p:nvPr/>
        </p:nvPicPr>
        <p:blipFill>
          <a:blip r:embed="rId2"/>
          <a:srcRect r="50436"/>
          <a:stretch>
            <a:fillRect/>
          </a:stretch>
        </p:blipFill>
        <p:spPr>
          <a:xfrm>
            <a:off x="6350" y="645583"/>
            <a:ext cx="2549656" cy="5144260"/>
          </a:xfrm>
          <a:prstGeom prst="rect">
            <a:avLst/>
          </a:prstGeom>
          <a:ln w="12700">
            <a:miter lim="400000"/>
          </a:ln>
        </p:spPr>
      </p:pic>
      <p:sp>
        <p:nvSpPr>
          <p:cNvPr id="83" name="Line"/>
          <p:cNvSpPr/>
          <p:nvPr/>
        </p:nvSpPr>
        <p:spPr>
          <a:xfrm>
            <a:off x="9017000" y="4631266"/>
            <a:ext cx="4313616" cy="1"/>
          </a:xfrm>
          <a:prstGeom prst="line">
            <a:avLst/>
          </a:prstGeom>
          <a:ln w="12700">
            <a:solidFill>
              <a:srgbClr val="3D3D3D"/>
            </a:solidFill>
            <a:miter lim="400000"/>
          </a:ln>
        </p:spPr>
        <p:txBody>
          <a:bodyPr lIns="50800" tIns="50800" rIns="50800" bIns="50800" anchor="ctr"/>
          <a:lstStyle/>
          <a:p>
            <a:pPr algn="ctr">
              <a:lnSpc>
                <a:spcPct val="100000"/>
              </a:lnSpc>
              <a:defRPr sz="2200">
                <a:solidFill>
                  <a:srgbClr val="FFFFFF"/>
                </a:solidFill>
                <a:latin typeface="+mn-lt"/>
                <a:ea typeface="+mn-ea"/>
                <a:cs typeface="+mn-cs"/>
                <a:sym typeface="Helvetica Neue Medium"/>
              </a:defRPr>
            </a:pPr>
            <a:endParaRPr dirty="0"/>
          </a:p>
        </p:txBody>
      </p:sp>
      <p:pic>
        <p:nvPicPr>
          <p:cNvPr id="2" name="Picture 1"/>
          <p:cNvPicPr>
            <a:picLocks noChangeAspect="1"/>
          </p:cNvPicPr>
          <p:nvPr/>
        </p:nvPicPr>
        <p:blipFill>
          <a:blip r:embed="rId3"/>
          <a:stretch>
            <a:fillRect/>
          </a:stretch>
        </p:blipFill>
        <p:spPr>
          <a:xfrm>
            <a:off x="3160294" y="-52208"/>
            <a:ext cx="5037221" cy="9229436"/>
          </a:xfrm>
          <a:prstGeom prst="rect">
            <a:avLst/>
          </a:prstGeom>
        </p:spPr>
      </p:pic>
    </p:spTree>
  </p:cSld>
  <p:clrMapOvr>
    <a:masterClrMapping/>
  </p:clrMapOvr>
  <p:transition spd="med"/>
</p:sld>
</file>

<file path=ppt/theme/theme1.xml><?xml version="1.0" encoding="utf-8"?>
<a:theme xmlns:a="http://schemas.openxmlformats.org/drawingml/2006/main" name="White">
  <a:themeElements>
    <a:clrScheme name="White">
      <a:dk1>
        <a:srgbClr val="FF0303"/>
      </a:dk1>
      <a:lt1>
        <a:srgbClr val="FC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r" defTabSz="584200" rtl="0" fontAlgn="auto" latinLnBrk="0" hangingPunct="0">
          <a:lnSpc>
            <a:spcPct val="200000"/>
          </a:lnSpc>
          <a:spcBef>
            <a:spcPts val="0"/>
          </a:spcBef>
          <a:spcAft>
            <a:spcPts val="0"/>
          </a:spcAft>
          <a:buClrTx/>
          <a:buSzTx/>
          <a:buFontTx/>
          <a:buNone/>
          <a:tabLst/>
          <a:defRPr kumimoji="0" sz="2400" b="0" i="0" u="none" strike="noStrike" cap="none" spc="0" normalizeH="0" baseline="0">
            <a:ln>
              <a:noFill/>
            </a:ln>
            <a:solidFill>
              <a:srgbClr val="FCFFFF"/>
            </a:solidFill>
            <a:effectLst/>
            <a:uFillTx/>
            <a:latin typeface="Klavika Basic Medium"/>
            <a:ea typeface="Klavika Basic Medium"/>
            <a:cs typeface="Klavika Basic Medium"/>
            <a:sym typeface="Klavika Basic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r" defTabSz="584200" rtl="0" fontAlgn="auto" latinLnBrk="0" hangingPunct="0">
          <a:lnSpc>
            <a:spcPct val="200000"/>
          </a:lnSpc>
          <a:spcBef>
            <a:spcPts val="0"/>
          </a:spcBef>
          <a:spcAft>
            <a:spcPts val="0"/>
          </a:spcAft>
          <a:buClrTx/>
          <a:buSzTx/>
          <a:buFontTx/>
          <a:buNone/>
          <a:tabLst/>
          <a:defRPr kumimoji="0" sz="2400" b="0" i="0" u="none" strike="noStrike" cap="none" spc="0" normalizeH="0" baseline="0">
            <a:ln>
              <a:noFill/>
            </a:ln>
            <a:solidFill>
              <a:srgbClr val="FCFFFF"/>
            </a:solidFill>
            <a:effectLst/>
            <a:uFillTx/>
            <a:latin typeface="Klavika Basic Medium"/>
            <a:ea typeface="Klavika Basic Medium"/>
            <a:cs typeface="Klavika Basic Medium"/>
            <a:sym typeface="Klavika Basic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TotalTime>
  <Words>868</Words>
  <Application>Microsoft Office PowerPoint</Application>
  <PresentationFormat>Custom</PresentationFormat>
  <Paragraphs>206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Helvetica Neue</vt:lpstr>
      <vt:lpstr>Helvetica Neue Light</vt:lpstr>
      <vt:lpstr>Helvetica Neue Medium</vt:lpstr>
      <vt:lpstr>Klavika Basic Light</vt:lpstr>
      <vt:lpstr>Klavika Basic Medium</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Howard</dc:creator>
  <cp:lastModifiedBy>Howard Elkin</cp:lastModifiedBy>
  <cp:revision>3</cp:revision>
  <dcterms:modified xsi:type="dcterms:W3CDTF">2020-04-28T15:14:29Z</dcterms:modified>
</cp:coreProperties>
</file>