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63" r:id="rId4"/>
    <p:sldId id="264" r:id="rId5"/>
    <p:sldId id="265" r:id="rId6"/>
    <p:sldId id="261" r:id="rId7"/>
    <p:sldId id="268"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947D-CECA-4DA1-AA02-2F41649AA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BD55F5-CFEA-4582-A953-D92BF3CC4F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703A21-308E-46B6-882B-426EECC387D4}"/>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5" name="Footer Placeholder 4">
            <a:extLst>
              <a:ext uri="{FF2B5EF4-FFF2-40B4-BE49-F238E27FC236}">
                <a16:creationId xmlns:a16="http://schemas.microsoft.com/office/drawing/2014/main" id="{2DB21298-8D60-4D96-A31D-A7250C8D12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204D7D-7683-42CA-AC9F-D146B88783A7}"/>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4677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8732-93A3-4D3C-B980-42C6349B0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18BAE-B7E3-4FD0-B20E-18D7BC01E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EDDF9-4A57-43EA-B7CE-1BB06E666C7F}"/>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5" name="Footer Placeholder 4">
            <a:extLst>
              <a:ext uri="{FF2B5EF4-FFF2-40B4-BE49-F238E27FC236}">
                <a16:creationId xmlns:a16="http://schemas.microsoft.com/office/drawing/2014/main" id="{7772AB07-FE42-4B83-AC83-7739290729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4C073D-E41E-43AB-B75F-5D2B7337AB99}"/>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210255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999355-EFEB-42C7-A82B-F92EEEDBE8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AB3235-FF42-4C24-ABD6-6C9EAC6F88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D7247-9B43-4934-9614-0FDE4A0FCB9B}"/>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5" name="Footer Placeholder 4">
            <a:extLst>
              <a:ext uri="{FF2B5EF4-FFF2-40B4-BE49-F238E27FC236}">
                <a16:creationId xmlns:a16="http://schemas.microsoft.com/office/drawing/2014/main" id="{B410878C-450E-412D-95C1-C50D6B594D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F5AF4B-876B-4B9D-B847-DAE515A7D9A3}"/>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129129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2379-1E8E-404B-AF3B-AEDE58BC7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6DF09-5956-474A-B452-795497E91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F1001-E7ED-4A84-9C66-C6555B3B851F}"/>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5" name="Footer Placeholder 4">
            <a:extLst>
              <a:ext uri="{FF2B5EF4-FFF2-40B4-BE49-F238E27FC236}">
                <a16:creationId xmlns:a16="http://schemas.microsoft.com/office/drawing/2014/main" id="{B3A8E5A2-C951-4029-AB6C-441153CEAB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ED8110-6CCA-4957-BBE3-29867B62ADEE}"/>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317438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4F73-0312-45BC-97E1-AE49EB467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9BC231-88D9-4697-A22B-58B19BD84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94211F-CFC5-47F6-9B11-809050579E94}"/>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5" name="Footer Placeholder 4">
            <a:extLst>
              <a:ext uri="{FF2B5EF4-FFF2-40B4-BE49-F238E27FC236}">
                <a16:creationId xmlns:a16="http://schemas.microsoft.com/office/drawing/2014/main" id="{9F31C7EB-3397-4EA6-A327-1C36CFF080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96E48A-3DED-49C0-BC75-99DBF1D3C940}"/>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428921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058A-F9B4-4543-8C97-1E02CEDC41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4DB0D-3C13-4B37-85BC-276D5140F2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FB2B3-5BC4-4950-BDC9-68DD2C26B8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815C7E-6A57-4528-BC63-EF5BF3592387}"/>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6" name="Footer Placeholder 5">
            <a:extLst>
              <a:ext uri="{FF2B5EF4-FFF2-40B4-BE49-F238E27FC236}">
                <a16:creationId xmlns:a16="http://schemas.microsoft.com/office/drawing/2014/main" id="{9588B75D-7990-4CF7-BB69-990C4CDAB4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5A03FD-7572-4D91-BA8B-638FA04DF02C}"/>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109223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6AC4-6BAA-45AB-91CF-D8C496AD3F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55061B-1F6F-43C9-A59A-74CD243DFB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9D382-29B6-4F71-983A-0BD84D6EA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52F62-E096-41B4-AF94-9E6086B48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732908-B0E8-4D45-B37A-5B35E36CE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C2C7B6-C932-4C88-A106-A3DF3001011F}"/>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8" name="Footer Placeholder 7">
            <a:extLst>
              <a:ext uri="{FF2B5EF4-FFF2-40B4-BE49-F238E27FC236}">
                <a16:creationId xmlns:a16="http://schemas.microsoft.com/office/drawing/2014/main" id="{D4B646DA-7A7D-4368-9346-CAB0AAB0A03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1FFD33D-F91A-46B9-AA42-9BB95D5CBBFE}"/>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87851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923B-C4FD-4475-A947-E6369C857C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FAD533-0E07-45CA-B36E-9A96EDCE1F10}"/>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4" name="Footer Placeholder 3">
            <a:extLst>
              <a:ext uri="{FF2B5EF4-FFF2-40B4-BE49-F238E27FC236}">
                <a16:creationId xmlns:a16="http://schemas.microsoft.com/office/drawing/2014/main" id="{11131BF5-968E-4351-8472-1A7027B6D9A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F28985-8DBA-4C48-917F-63DA4B650E3E}"/>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46156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D9CB1-104C-4D5F-A132-9EF9AABE7213}"/>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3" name="Footer Placeholder 2">
            <a:extLst>
              <a:ext uri="{FF2B5EF4-FFF2-40B4-BE49-F238E27FC236}">
                <a16:creationId xmlns:a16="http://schemas.microsoft.com/office/drawing/2014/main" id="{93A5C7D7-FCF6-4CD3-8F48-A71A9AC8B92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2ACFC-8893-4907-AEC4-8F52098D5C73}"/>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182109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606E-85E6-4C2B-85C1-46B7589CA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D04247-85FA-4E73-98ED-AC26164CD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53325B-91AF-44BD-8BCA-885018293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3EFDB-2137-4C77-A224-D602E1CEC419}"/>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6" name="Footer Placeholder 5">
            <a:extLst>
              <a:ext uri="{FF2B5EF4-FFF2-40B4-BE49-F238E27FC236}">
                <a16:creationId xmlns:a16="http://schemas.microsoft.com/office/drawing/2014/main" id="{3F0645FD-DB91-4AC2-B09E-DE42CB52A2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6284A9-56F5-486F-98E6-A4061D664676}"/>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236543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CFD2-CA2A-4ACF-A9B2-BC291797C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68C4A3-9724-41C6-A9E3-95BC9477E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748788-5886-472C-B584-6CF251BC3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C7FD8-12ED-48D2-BED6-E9A716F32101}"/>
              </a:ext>
            </a:extLst>
          </p:cNvPr>
          <p:cNvSpPr>
            <a:spLocks noGrp="1"/>
          </p:cNvSpPr>
          <p:nvPr>
            <p:ph type="dt" sz="half" idx="10"/>
          </p:nvPr>
        </p:nvSpPr>
        <p:spPr/>
        <p:txBody>
          <a:bodyPr/>
          <a:lstStyle/>
          <a:p>
            <a:fld id="{F32A957D-9F7B-416A-9068-F5A2738300EA}" type="datetimeFigureOut">
              <a:rPr lang="en-US" smtClean="0"/>
              <a:t>1/18/2022</a:t>
            </a:fld>
            <a:endParaRPr lang="en-US" dirty="0"/>
          </a:p>
        </p:txBody>
      </p:sp>
      <p:sp>
        <p:nvSpPr>
          <p:cNvPr id="6" name="Footer Placeholder 5">
            <a:extLst>
              <a:ext uri="{FF2B5EF4-FFF2-40B4-BE49-F238E27FC236}">
                <a16:creationId xmlns:a16="http://schemas.microsoft.com/office/drawing/2014/main" id="{32F476A6-31E6-4E9B-9998-48E46DF2EE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4C9A51-AB0A-44D4-9FA9-703A474262A9}"/>
              </a:ext>
            </a:extLst>
          </p:cNvPr>
          <p:cNvSpPr>
            <a:spLocks noGrp="1"/>
          </p:cNvSpPr>
          <p:nvPr>
            <p:ph type="sldNum" sz="quarter" idx="12"/>
          </p:nvPr>
        </p:nvSpPr>
        <p:spPr/>
        <p:txBody>
          <a:bodyPr/>
          <a:lstStyle/>
          <a:p>
            <a:fld id="{53AFF781-75F6-4BA2-8C00-045B5A777CCF}" type="slidenum">
              <a:rPr lang="en-US" smtClean="0"/>
              <a:t>‹#›</a:t>
            </a:fld>
            <a:endParaRPr lang="en-US" dirty="0"/>
          </a:p>
        </p:txBody>
      </p:sp>
    </p:spTree>
    <p:extLst>
      <p:ext uri="{BB962C8B-B14F-4D97-AF65-F5344CB8AC3E}">
        <p14:creationId xmlns:p14="http://schemas.microsoft.com/office/powerpoint/2010/main" val="340502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C09B2-2437-4E57-A174-60F71849E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FA257D-13D9-4B49-8334-137D556C6B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5C746-902E-445E-8DC9-D03453CCC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A957D-9F7B-416A-9068-F5A2738300EA}" type="datetimeFigureOut">
              <a:rPr lang="en-US" smtClean="0"/>
              <a:t>1/18/2022</a:t>
            </a:fld>
            <a:endParaRPr lang="en-US" dirty="0"/>
          </a:p>
        </p:txBody>
      </p:sp>
      <p:sp>
        <p:nvSpPr>
          <p:cNvPr id="5" name="Footer Placeholder 4">
            <a:extLst>
              <a:ext uri="{FF2B5EF4-FFF2-40B4-BE49-F238E27FC236}">
                <a16:creationId xmlns:a16="http://schemas.microsoft.com/office/drawing/2014/main" id="{BA0D6877-4283-4B0E-BF82-B4D8120C4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FED9AD6-C660-4BE4-9E04-3712E4914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FF781-75F6-4BA2-8C00-045B5A777CCF}" type="slidenum">
              <a:rPr lang="en-US" smtClean="0"/>
              <a:t>‹#›</a:t>
            </a:fld>
            <a:endParaRPr lang="en-US" dirty="0"/>
          </a:p>
        </p:txBody>
      </p:sp>
    </p:spTree>
    <p:extLst>
      <p:ext uri="{BB962C8B-B14F-4D97-AF65-F5344CB8AC3E}">
        <p14:creationId xmlns:p14="http://schemas.microsoft.com/office/powerpoint/2010/main" val="297411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922BD39-6B5B-493A-BE62-58ECD0F7A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Graphic 74">
            <a:extLst>
              <a:ext uri="{FF2B5EF4-FFF2-40B4-BE49-F238E27FC236}">
                <a16:creationId xmlns:a16="http://schemas.microsoft.com/office/drawing/2014/main" id="{4741521E-DC76-41B9-8A47-448CD4F9F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2661" y="-3359290"/>
            <a:ext cx="5470372" cy="12188952"/>
          </a:xfrm>
          <a:prstGeom prst="rect">
            <a:avLst/>
          </a:prstGeom>
        </p:spPr>
      </p:pic>
      <p:sp>
        <p:nvSpPr>
          <p:cNvPr id="2" name="Title 1">
            <a:extLst>
              <a:ext uri="{FF2B5EF4-FFF2-40B4-BE49-F238E27FC236}">
                <a16:creationId xmlns:a16="http://schemas.microsoft.com/office/drawing/2014/main" id="{9EB60DFA-C0AE-47B5-BBB0-74C635019B99}"/>
              </a:ext>
            </a:extLst>
          </p:cNvPr>
          <p:cNvSpPr>
            <a:spLocks noGrp="1"/>
          </p:cNvSpPr>
          <p:nvPr>
            <p:ph type="ctrTitle"/>
          </p:nvPr>
        </p:nvSpPr>
        <p:spPr>
          <a:xfrm>
            <a:off x="1371734" y="662921"/>
            <a:ext cx="9283781" cy="1751013"/>
          </a:xfrm>
        </p:spPr>
        <p:txBody>
          <a:bodyPr>
            <a:normAutofit/>
          </a:bodyPr>
          <a:lstStyle/>
          <a:p>
            <a:r>
              <a:rPr lang="en-US" sz="3100" b="1" dirty="0">
                <a:latin typeface="Britannic Bold" panose="020B0903060703020204" pitchFamily="34" charset="0"/>
              </a:rPr>
              <a:t>Stoller Imports</a:t>
            </a:r>
            <a:br>
              <a:rPr lang="en-US" sz="3100" b="1" dirty="0">
                <a:latin typeface="Britannic Bold" panose="020B0903060703020204" pitchFamily="34" charset="0"/>
              </a:rPr>
            </a:br>
            <a:r>
              <a:rPr lang="en-US" sz="3100" b="1" dirty="0">
                <a:latin typeface="Britannic Bold" panose="020B0903060703020204" pitchFamily="34" charset="0"/>
              </a:rPr>
              <a:t>Now Representing</a:t>
            </a:r>
            <a:br>
              <a:rPr lang="en-US" sz="3100" b="1" dirty="0">
                <a:latin typeface="Britannic Bold" panose="020B0903060703020204" pitchFamily="34" charset="0"/>
              </a:rPr>
            </a:br>
            <a:r>
              <a:rPr lang="en-US" sz="3100" b="1" dirty="0">
                <a:latin typeface="Britannic Bold" panose="020B0903060703020204" pitchFamily="34" charset="0"/>
              </a:rPr>
              <a:t>Lorenzo Inga brands from Italy </a:t>
            </a:r>
          </a:p>
        </p:txBody>
      </p:sp>
      <p:sp>
        <p:nvSpPr>
          <p:cNvPr id="77" name="Rectangle 76">
            <a:extLst>
              <a:ext uri="{FF2B5EF4-FFF2-40B4-BE49-F238E27FC236}">
                <a16:creationId xmlns:a16="http://schemas.microsoft.com/office/drawing/2014/main" id="{53FD85F6-ECDC-4124-9916-6444E142C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Colosseum - Italian Food">
            <a:extLst>
              <a:ext uri="{FF2B5EF4-FFF2-40B4-BE49-F238E27FC236}">
                <a16:creationId xmlns:a16="http://schemas.microsoft.com/office/drawing/2014/main" id="{011946C7-3F3D-40F6-B85F-FD4A9C3C2C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9" r="2203" b="1"/>
          <a:stretch/>
        </p:blipFill>
        <p:spPr bwMode="auto">
          <a:xfrm>
            <a:off x="-1078" y="3076855"/>
            <a:ext cx="12188952" cy="3118224"/>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FB5D26B4-74AD-4118-8F13-7051DA3BF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85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5298C8-1FE8-49D9-BD38-981B17497C6D}"/>
              </a:ext>
            </a:extLst>
          </p:cNvPr>
          <p:cNvSpPr txBox="1"/>
          <p:nvPr/>
        </p:nvSpPr>
        <p:spPr>
          <a:xfrm>
            <a:off x="925034" y="344821"/>
            <a:ext cx="10717618" cy="4524315"/>
          </a:xfrm>
          <a:prstGeom prst="rect">
            <a:avLst/>
          </a:prstGeom>
          <a:noFill/>
        </p:spPr>
        <p:txBody>
          <a:bodyPr wrap="square">
            <a:spAutoFit/>
          </a:bodyPr>
          <a:lstStyle/>
          <a:p>
            <a:r>
              <a:rPr lang="en-US" b="0" i="0" dirty="0">
                <a:effectLst/>
                <a:latin typeface="Roboto Slab"/>
              </a:rPr>
              <a:t>The Inga family produce distilled spirits and liqueurs of premium quality since 4 generations although 1832 is the date of our foundation and related to an old herb's elixir recipe created by a capucine monk.</a:t>
            </a:r>
            <a:br>
              <a:rPr lang="en-US" dirty="0"/>
            </a:br>
            <a:r>
              <a:rPr lang="en-US" b="0" i="0" dirty="0">
                <a:effectLst/>
                <a:latin typeface="Roboto Slab"/>
              </a:rPr>
              <a:t>The founder of the company was the great grandfather of the current owners, Gaetano Inga from Noto, Sicily where in 1900 was producing locally brandy and Marsala wine: in 1920 he decided to move to Piedmont in the village of Serravalle Scrivia where he built up a distillery.</a:t>
            </a:r>
            <a:br>
              <a:rPr lang="en-US" dirty="0"/>
            </a:br>
            <a:r>
              <a:rPr lang="en-US" b="0" i="0" dirty="0">
                <a:effectLst/>
                <a:latin typeface="Roboto Slab"/>
              </a:rPr>
              <a:t>After the end of II° World War, Elio Inga, the nephew, entered the company very young and strongly pushed the brands Inga &amp; amp; Gambarotta till 1966 when he decided to invent a new way of distilling grappa keeping flavors and perfumes, so far much different from the rustic and strong grappa produced</a:t>
            </a:r>
            <a:br>
              <a:rPr lang="en-US" dirty="0"/>
            </a:br>
            <a:r>
              <a:rPr lang="en-US" b="0" i="0" dirty="0">
                <a:effectLst/>
                <a:latin typeface="Roboto Slab"/>
              </a:rPr>
              <a:t>locally and giving the brand name of Grappa Libarna, very successful in the 70/80’ and whose brand being sold in 1983.</a:t>
            </a:r>
            <a:br>
              <a:rPr lang="en-US" dirty="0"/>
            </a:br>
            <a:r>
              <a:rPr lang="en-US" b="0" i="0" dirty="0">
                <a:effectLst/>
                <a:latin typeface="Roboto Slab"/>
              </a:rPr>
              <a:t>Presently, Lorenzo &amp; amp; Federico Inga, Elio’s sons are taking care of the company and carrying the business and the tradition of the Inga family, producing premium spirits such as varietal grappas, liqueurs, cordials, aperitives with popular brands as Lorenzo Inga Selection, My Grappa, Gran Milano, Maestro Café and launching in 2016 Panarea Gin, a premium distilled Italian gin typically Mediterranean, a really lifestyle brand gaining high consensus and positive feedback domestically and internationally.</a:t>
            </a:r>
            <a:endParaRPr lang="en-US" dirty="0"/>
          </a:p>
        </p:txBody>
      </p:sp>
      <p:pic>
        <p:nvPicPr>
          <p:cNvPr id="1028" name="Picture 4">
            <a:extLst>
              <a:ext uri="{FF2B5EF4-FFF2-40B4-BE49-F238E27FC236}">
                <a16:creationId xmlns:a16="http://schemas.microsoft.com/office/drawing/2014/main" id="{45ED621C-5FF5-44D0-9DE4-BABE01E29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363" y="4806592"/>
            <a:ext cx="2548048" cy="19901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CE7A39E-3B90-4E47-BA07-383142048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793" y="4772147"/>
            <a:ext cx="2626242" cy="20246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EDF2F07-FC12-4048-BAC1-FBD24F51A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0134" y="4772147"/>
            <a:ext cx="2626242" cy="202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BE25-FCA2-4181-8A1A-EEFB941CF27B}"/>
              </a:ext>
            </a:extLst>
          </p:cNvPr>
          <p:cNvSpPr>
            <a:spLocks noGrp="1"/>
          </p:cNvSpPr>
          <p:nvPr>
            <p:ph type="title"/>
          </p:nvPr>
        </p:nvSpPr>
        <p:spPr/>
        <p:txBody>
          <a:bodyPr/>
          <a:lstStyle/>
          <a:p>
            <a:r>
              <a:rPr lang="en-US" b="1" i="1" dirty="0"/>
              <a:t>Lorenzo Inga Grappa's</a:t>
            </a:r>
          </a:p>
        </p:txBody>
      </p:sp>
      <p:sp>
        <p:nvSpPr>
          <p:cNvPr id="12" name="Content Placeholder 11">
            <a:extLst>
              <a:ext uri="{FF2B5EF4-FFF2-40B4-BE49-F238E27FC236}">
                <a16:creationId xmlns:a16="http://schemas.microsoft.com/office/drawing/2014/main" id="{C685927C-0F96-4871-A381-7940E9BC4336}"/>
              </a:ext>
            </a:extLst>
          </p:cNvPr>
          <p:cNvSpPr>
            <a:spLocks noGrp="1"/>
          </p:cNvSpPr>
          <p:nvPr>
            <p:ph sz="half" idx="1"/>
          </p:nvPr>
        </p:nvSpPr>
        <p:spPr>
          <a:xfrm>
            <a:off x="838200" y="1690688"/>
            <a:ext cx="5181600" cy="4351338"/>
          </a:xfrm>
        </p:spPr>
        <p:txBody>
          <a:bodyPr>
            <a:normAutofit fontScale="92500" lnSpcReduction="10000"/>
          </a:bodyPr>
          <a:lstStyle/>
          <a:p>
            <a:endParaRPr lang="en-US" sz="1800" b="0" i="0" u="none" strike="noStrike" baseline="0" dirty="0">
              <a:solidFill>
                <a:srgbClr val="000000"/>
              </a:solidFill>
              <a:latin typeface="Century" panose="02040604050505020304" pitchFamily="18" charset="0"/>
            </a:endParaRPr>
          </a:p>
          <a:p>
            <a:pPr marL="0" indent="0">
              <a:buNone/>
            </a:pPr>
            <a:r>
              <a:rPr lang="en-US" sz="1800" b="0" i="0" u="none" strike="noStrike" baseline="0" dirty="0">
                <a:solidFill>
                  <a:srgbClr val="000000"/>
                </a:solidFill>
                <a:latin typeface="Century" panose="02040604050505020304" pitchFamily="18" charset="0"/>
              </a:rPr>
              <a:t>Numerous distilleries from Italy can refer to a company history that began as early as the 19th century. So is Lorenzo Inga. The roots of the famous family distillery founded by Gaetano Inga from the wine stronghold of Piedmont, which originally bore the name Gambarotti, date back to 1832. The cradle of the company, which is now in its fifth generation, was in Noto, Sicily. At that time, the classic Campari was not yet invented and cities such as Turin and Milan gradually moved into the limelight as locations for major spirits producers. Today Lorenzo Inga </a:t>
            </a:r>
            <a:r>
              <a:rPr lang="en-US" sz="1800" dirty="0">
                <a:solidFill>
                  <a:srgbClr val="000000"/>
                </a:solidFill>
                <a:latin typeface="Century" panose="02040604050505020304" pitchFamily="18" charset="0"/>
              </a:rPr>
              <a:t>J</a:t>
            </a:r>
            <a:r>
              <a:rPr lang="en-US" sz="1800" b="0" i="0" u="none" strike="noStrike" baseline="0" dirty="0">
                <a:solidFill>
                  <a:srgbClr val="000000"/>
                </a:solidFill>
                <a:latin typeface="Century" panose="02040604050505020304" pitchFamily="18" charset="0"/>
              </a:rPr>
              <a:t>r. can benefit from the great experience and competence of many ancestors. Top winegrowers from Northern Italy are always reliable suppliers for the pure grappa made from Moscato, Dolcetto, Barbera and Nebbiolo.</a:t>
            </a:r>
          </a:p>
        </p:txBody>
      </p:sp>
      <p:pic>
        <p:nvPicPr>
          <p:cNvPr id="5" name="Content Placeholder 4" descr="A bottle of wine&#10;&#10;Description automatically generated">
            <a:extLst>
              <a:ext uri="{FF2B5EF4-FFF2-40B4-BE49-F238E27FC236}">
                <a16:creationId xmlns:a16="http://schemas.microsoft.com/office/drawing/2014/main" id="{7BD3EF9E-E710-4203-B030-BD72CE13F4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2261" y="1197522"/>
            <a:ext cx="3320297" cy="4979441"/>
          </a:xfrm>
          <a:prstGeom prst="rect">
            <a:avLst/>
          </a:prstGeom>
        </p:spPr>
      </p:pic>
    </p:spTree>
    <p:extLst>
      <p:ext uri="{BB962C8B-B14F-4D97-AF65-F5344CB8AC3E}">
        <p14:creationId xmlns:p14="http://schemas.microsoft.com/office/powerpoint/2010/main" val="386584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BE25-FCA2-4181-8A1A-EEFB941CF27B}"/>
              </a:ext>
            </a:extLst>
          </p:cNvPr>
          <p:cNvSpPr>
            <a:spLocks noGrp="1"/>
          </p:cNvSpPr>
          <p:nvPr>
            <p:ph type="title"/>
          </p:nvPr>
        </p:nvSpPr>
        <p:spPr/>
        <p:txBody>
          <a:bodyPr/>
          <a:lstStyle/>
          <a:p>
            <a:r>
              <a:rPr lang="en-US" b="1" i="1" dirty="0"/>
              <a:t>Lorenzo Inga “My” Liqueurs</a:t>
            </a:r>
          </a:p>
        </p:txBody>
      </p:sp>
      <p:sp>
        <p:nvSpPr>
          <p:cNvPr id="12" name="Content Placeholder 11">
            <a:extLst>
              <a:ext uri="{FF2B5EF4-FFF2-40B4-BE49-F238E27FC236}">
                <a16:creationId xmlns:a16="http://schemas.microsoft.com/office/drawing/2014/main" id="{C685927C-0F96-4871-A381-7940E9BC4336}"/>
              </a:ext>
            </a:extLst>
          </p:cNvPr>
          <p:cNvSpPr>
            <a:spLocks noGrp="1"/>
          </p:cNvSpPr>
          <p:nvPr>
            <p:ph sz="half" idx="1"/>
          </p:nvPr>
        </p:nvSpPr>
        <p:spPr>
          <a:xfrm>
            <a:off x="838200" y="1602285"/>
            <a:ext cx="5181600" cy="4798017"/>
          </a:xfrm>
        </p:spPr>
        <p:txBody>
          <a:bodyPr>
            <a:normAutofit/>
          </a:bodyPr>
          <a:lstStyle/>
          <a:p>
            <a:pPr marL="0" indent="0">
              <a:buNone/>
            </a:pPr>
            <a:endParaRPr lang="en-US" sz="1800" b="0" i="0" u="none" strike="noStrike" baseline="0" dirty="0">
              <a:solidFill>
                <a:srgbClr val="000000"/>
              </a:solidFill>
              <a:latin typeface="Century" panose="02040604050505020304" pitchFamily="18" charset="0"/>
            </a:endParaRPr>
          </a:p>
          <a:p>
            <a:pPr marL="0" indent="0">
              <a:buNone/>
            </a:pPr>
            <a:r>
              <a:rPr lang="en-US" sz="1600" b="0" i="0" u="none" strike="noStrike" baseline="0" dirty="0">
                <a:solidFill>
                  <a:srgbClr val="000000"/>
                </a:solidFill>
                <a:latin typeface="Century" panose="02040604050505020304" pitchFamily="18" charset="0"/>
              </a:rPr>
              <a:t>Lorenzo Inga Selection My Sambuca is a delicious anis liqueur made with 100% natural ingredients including star anis distillate and a touch of liquorice and chocolate distilled extracts</a:t>
            </a:r>
          </a:p>
          <a:p>
            <a:pPr marL="0" indent="0">
              <a:buNone/>
            </a:pPr>
            <a:endParaRPr lang="en-US" sz="1600" dirty="0">
              <a:solidFill>
                <a:srgbClr val="000000"/>
              </a:solidFill>
              <a:latin typeface="Century" panose="02040604050505020304" pitchFamily="18" charset="0"/>
            </a:endParaRPr>
          </a:p>
          <a:p>
            <a:pPr marL="0" indent="0">
              <a:buNone/>
            </a:pPr>
            <a:r>
              <a:rPr lang="en-US" sz="1600" b="0" i="0" u="none" strike="noStrike" baseline="0" dirty="0">
                <a:solidFill>
                  <a:srgbClr val="000000"/>
                </a:solidFill>
                <a:latin typeface="Century" panose="02040604050505020304" pitchFamily="18" charset="0"/>
              </a:rPr>
              <a:t>Limoncello. Ah yes. Friend of trifles. Delish. This one is made with Sicilian lemons. This liqueur has its roots in Sicily and is transmitted from generation to generation since 1832. The bottle bears the name of Lorenzo Inga, which develops the limoncello with the utmost attention by the original family recipes.</a:t>
            </a:r>
          </a:p>
          <a:p>
            <a:pPr marL="0" indent="0">
              <a:buNone/>
            </a:pPr>
            <a:endParaRPr lang="en-US" sz="1600" dirty="0">
              <a:solidFill>
                <a:srgbClr val="000000"/>
              </a:solidFill>
              <a:latin typeface="Century" panose="02040604050505020304" pitchFamily="18" charset="0"/>
            </a:endParaRPr>
          </a:p>
          <a:p>
            <a:pPr marL="0" indent="0">
              <a:buNone/>
            </a:pPr>
            <a:r>
              <a:rPr lang="en-US" sz="1600" b="0" i="0" u="none" strike="noStrike" baseline="0" dirty="0">
                <a:solidFill>
                  <a:srgbClr val="000000"/>
                </a:solidFill>
                <a:latin typeface="Century" panose="02040604050505020304" pitchFamily="18" charset="0"/>
              </a:rPr>
              <a:t>Amaretto from top producer Lorenzo Inga. Made in Gavi, a town famous for its amaretti biscuits, this liqueur also contains Sicilian almond extracts.</a:t>
            </a:r>
          </a:p>
        </p:txBody>
      </p:sp>
      <p:pic>
        <p:nvPicPr>
          <p:cNvPr id="7" name="Content Placeholder 6" descr="A picture containing toiletry, lotion&#10;&#10;Description automatically generated">
            <a:extLst>
              <a:ext uri="{FF2B5EF4-FFF2-40B4-BE49-F238E27FC236}">
                <a16:creationId xmlns:a16="http://schemas.microsoft.com/office/drawing/2014/main" id="{2A1F39E1-E682-4634-B725-9331FFB86CA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97186"/>
            <a:ext cx="5181600" cy="3873107"/>
          </a:xfrm>
          <a:prstGeom prst="rect">
            <a:avLst/>
          </a:prstGeom>
        </p:spPr>
      </p:pic>
    </p:spTree>
    <p:extLst>
      <p:ext uri="{BB962C8B-B14F-4D97-AF65-F5344CB8AC3E}">
        <p14:creationId xmlns:p14="http://schemas.microsoft.com/office/powerpoint/2010/main" val="33224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BE25-FCA2-4181-8A1A-EEFB941CF27B}"/>
              </a:ext>
            </a:extLst>
          </p:cNvPr>
          <p:cNvSpPr>
            <a:spLocks noGrp="1"/>
          </p:cNvSpPr>
          <p:nvPr>
            <p:ph type="title"/>
          </p:nvPr>
        </p:nvSpPr>
        <p:spPr/>
        <p:txBody>
          <a:bodyPr/>
          <a:lstStyle/>
          <a:p>
            <a:r>
              <a:rPr lang="en-US" b="1" i="1" dirty="0"/>
              <a:t>Antico Amaro</a:t>
            </a:r>
          </a:p>
        </p:txBody>
      </p:sp>
      <p:sp>
        <p:nvSpPr>
          <p:cNvPr id="12" name="Content Placeholder 11">
            <a:extLst>
              <a:ext uri="{FF2B5EF4-FFF2-40B4-BE49-F238E27FC236}">
                <a16:creationId xmlns:a16="http://schemas.microsoft.com/office/drawing/2014/main" id="{C685927C-0F96-4871-A381-7940E9BC4336}"/>
              </a:ext>
            </a:extLst>
          </p:cNvPr>
          <p:cNvSpPr>
            <a:spLocks noGrp="1"/>
          </p:cNvSpPr>
          <p:nvPr>
            <p:ph sz="half" idx="1"/>
          </p:nvPr>
        </p:nvSpPr>
        <p:spPr>
          <a:xfrm>
            <a:off x="838200" y="1690688"/>
            <a:ext cx="5181600" cy="4351338"/>
          </a:xfrm>
        </p:spPr>
        <p:txBody>
          <a:bodyPr>
            <a:normAutofit fontScale="92500" lnSpcReduction="10000"/>
          </a:bodyPr>
          <a:lstStyle/>
          <a:p>
            <a:endParaRPr lang="en-US" sz="1800" b="0" i="0" u="none" strike="noStrike" baseline="0" dirty="0">
              <a:solidFill>
                <a:srgbClr val="000000"/>
              </a:solidFill>
              <a:latin typeface="Century" panose="02040604050505020304" pitchFamily="18" charset="0"/>
            </a:endParaRPr>
          </a:p>
          <a:p>
            <a:pPr marL="0" indent="0">
              <a:buNone/>
            </a:pPr>
            <a:endParaRPr lang="en-US" sz="1800" b="0" i="0" u="none" strike="noStrike" baseline="0" dirty="0">
              <a:solidFill>
                <a:srgbClr val="000000"/>
              </a:solidFill>
              <a:latin typeface="Century" panose="02040604050505020304" pitchFamily="18" charset="0"/>
            </a:endParaRPr>
          </a:p>
          <a:p>
            <a:pPr marL="0" indent="0">
              <a:buNone/>
            </a:pPr>
            <a:r>
              <a:rPr lang="en-US" sz="1800" b="0" i="0" u="none" strike="noStrike" baseline="0" dirty="0">
                <a:solidFill>
                  <a:srgbClr val="000000"/>
                </a:solidFill>
                <a:latin typeface="Century" panose="02040604050505020304" pitchFamily="18" charset="0"/>
              </a:rPr>
              <a:t>Our Antico Amaro is an herbal liqueur artisanally produced from an infusion of more than 20 different herbs, plants, roots and tree bark. As a brand, it replaces our My Amaro, which we have sold successfully for a number of years. </a:t>
            </a:r>
          </a:p>
          <a:p>
            <a:pPr marL="0" indent="0">
              <a:buNone/>
            </a:pPr>
            <a:r>
              <a:rPr lang="en-US" sz="1800" b="0" i="0" u="none" strike="noStrike" baseline="0" dirty="0">
                <a:solidFill>
                  <a:srgbClr val="000000"/>
                </a:solidFill>
                <a:latin typeface="Century" panose="02040604050505020304" pitchFamily="18" charset="0"/>
              </a:rPr>
              <a:t>The recipe for Antico Amaro dates back to 1832 and was created by a Capuchin monk named Vincislo who had worked on the preparation of his elixir to treat Cholera in India in the 1600s and 1700s. It is a digestif liqueur full of healthy properties due to the various herbs it contains, but it is also a delicious aperitif, drunk on the rocks. </a:t>
            </a:r>
          </a:p>
          <a:p>
            <a:pPr marL="0" indent="0">
              <a:buNone/>
            </a:pPr>
            <a:r>
              <a:rPr lang="en-US" sz="1800" b="0" i="0" u="none" strike="noStrike" baseline="0" dirty="0">
                <a:solidFill>
                  <a:srgbClr val="000000"/>
                </a:solidFill>
                <a:latin typeface="Century" panose="02040604050505020304" pitchFamily="18" charset="0"/>
              </a:rPr>
              <a:t>Antico Amaro can be enjoyed on the rocks, with soda, in expresso, and as a base for great cocktails </a:t>
            </a:r>
            <a:endParaRPr lang="en-US" dirty="0"/>
          </a:p>
        </p:txBody>
      </p:sp>
      <p:pic>
        <p:nvPicPr>
          <p:cNvPr id="4098" name="Picture 2" descr="Lorenzo Inga Selection Antico Amaro Di Serravalle (500ml) - Herb ...">
            <a:extLst>
              <a:ext uri="{FF2B5EF4-FFF2-40B4-BE49-F238E27FC236}">
                <a16:creationId xmlns:a16="http://schemas.microsoft.com/office/drawing/2014/main" id="{7AEAC42A-6D85-43C2-9410-1A41956F46A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75944" y="1310950"/>
            <a:ext cx="3996855" cy="486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9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BE25-FCA2-4181-8A1A-EEFB941CF27B}"/>
              </a:ext>
            </a:extLst>
          </p:cNvPr>
          <p:cNvSpPr>
            <a:spLocks noGrp="1"/>
          </p:cNvSpPr>
          <p:nvPr>
            <p:ph type="title"/>
          </p:nvPr>
        </p:nvSpPr>
        <p:spPr/>
        <p:txBody>
          <a:bodyPr/>
          <a:lstStyle/>
          <a:p>
            <a:r>
              <a:rPr lang="en-US" b="1" i="1" dirty="0"/>
              <a:t>Gran Milano Bitter</a:t>
            </a:r>
          </a:p>
        </p:txBody>
      </p:sp>
      <p:pic>
        <p:nvPicPr>
          <p:cNvPr id="6" name="Content Placeholder 5">
            <a:extLst>
              <a:ext uri="{FF2B5EF4-FFF2-40B4-BE49-F238E27FC236}">
                <a16:creationId xmlns:a16="http://schemas.microsoft.com/office/drawing/2014/main" id="{076023D2-7759-477E-BB3A-24050BDDE2A4}"/>
              </a:ext>
            </a:extLst>
          </p:cNvPr>
          <p:cNvPicPr>
            <a:picLocks noGrp="1" noChangeAspect="1"/>
          </p:cNvPicPr>
          <p:nvPr>
            <p:ph sz="half" idx="1"/>
          </p:nvPr>
        </p:nvPicPr>
        <p:blipFill>
          <a:blip r:embed="rId2"/>
          <a:stretch>
            <a:fillRect/>
          </a:stretch>
        </p:blipFill>
        <p:spPr>
          <a:xfrm>
            <a:off x="1748135" y="1690688"/>
            <a:ext cx="3713456" cy="4528876"/>
          </a:xfrm>
        </p:spPr>
      </p:pic>
      <p:sp>
        <p:nvSpPr>
          <p:cNvPr id="10" name="TextBox 9">
            <a:extLst>
              <a:ext uri="{FF2B5EF4-FFF2-40B4-BE49-F238E27FC236}">
                <a16:creationId xmlns:a16="http://schemas.microsoft.com/office/drawing/2014/main" id="{C51926B1-3F3D-4549-BF60-90F3B6A82898}"/>
              </a:ext>
            </a:extLst>
          </p:cNvPr>
          <p:cNvSpPr txBox="1"/>
          <p:nvPr/>
        </p:nvSpPr>
        <p:spPr>
          <a:xfrm>
            <a:off x="5852012" y="2542496"/>
            <a:ext cx="5143264" cy="2308324"/>
          </a:xfrm>
          <a:prstGeom prst="rect">
            <a:avLst/>
          </a:prstGeom>
          <a:noFill/>
        </p:spPr>
        <p:txBody>
          <a:bodyPr wrap="square">
            <a:spAutoFit/>
          </a:bodyPr>
          <a:lstStyle/>
          <a:p>
            <a:pPr algn="just"/>
            <a:r>
              <a:rPr lang="en-US" sz="1800" b="1" i="1" u="none" strike="noStrike" baseline="0" dirty="0">
                <a:solidFill>
                  <a:srgbClr val="000000"/>
                </a:solidFill>
                <a:latin typeface="Minion Pro"/>
              </a:rPr>
              <a:t>Gran Milano Bitter </a:t>
            </a:r>
            <a:r>
              <a:rPr lang="en-US" sz="1800" b="0" i="1" u="none" strike="noStrike" baseline="0" dirty="0">
                <a:solidFill>
                  <a:srgbClr val="000000"/>
                </a:solidFill>
                <a:latin typeface="Minion Pro"/>
              </a:rPr>
              <a:t>is a new, original aperitif realized by the Inga Family, different, exotic and full of freshness. </a:t>
            </a:r>
            <a:endParaRPr lang="en-US" sz="1800" b="0" i="0" u="none" strike="noStrike" baseline="0" dirty="0">
              <a:solidFill>
                <a:srgbClr val="000000"/>
              </a:solidFill>
              <a:latin typeface="Minion Pro"/>
            </a:endParaRPr>
          </a:p>
          <a:p>
            <a:pPr algn="just"/>
            <a:r>
              <a:rPr lang="en-US" sz="1800" b="0" i="1" u="none" strike="noStrike" baseline="0" dirty="0">
                <a:solidFill>
                  <a:srgbClr val="000000"/>
                </a:solidFill>
                <a:latin typeface="Minion Pro"/>
              </a:rPr>
              <a:t>Gran Milano, at </a:t>
            </a:r>
            <a:r>
              <a:rPr lang="en-US" sz="1800" b="1" i="1" u="none" strike="noStrike" baseline="0" dirty="0">
                <a:solidFill>
                  <a:srgbClr val="000000"/>
                </a:solidFill>
                <a:latin typeface="Minion Pro"/>
              </a:rPr>
              <a:t>26,2% </a:t>
            </a:r>
            <a:r>
              <a:rPr lang="en-US" sz="1800" b="0" i="1" u="none" strike="noStrike" baseline="0" dirty="0">
                <a:solidFill>
                  <a:srgbClr val="000000"/>
                </a:solidFill>
                <a:latin typeface="Minion Pro"/>
              </a:rPr>
              <a:t>abv is made by an infusion of herbs and roots such as rosemary, ginger, artemisia, cardamom, gentian and cinchona, fantastic to prepare famous cocktails such as Negroni and Americano!</a:t>
            </a:r>
            <a:endParaRPr lang="en-US" dirty="0"/>
          </a:p>
        </p:txBody>
      </p:sp>
    </p:spTree>
    <p:extLst>
      <p:ext uri="{BB962C8B-B14F-4D97-AF65-F5344CB8AC3E}">
        <p14:creationId xmlns:p14="http://schemas.microsoft.com/office/powerpoint/2010/main" val="182810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3829-11A4-496E-ADBB-1704549F95BA}"/>
              </a:ext>
            </a:extLst>
          </p:cNvPr>
          <p:cNvSpPr>
            <a:spLocks noGrp="1"/>
          </p:cNvSpPr>
          <p:nvPr>
            <p:ph type="title"/>
          </p:nvPr>
        </p:nvSpPr>
        <p:spPr/>
        <p:txBody>
          <a:bodyPr/>
          <a:lstStyle/>
          <a:p>
            <a:r>
              <a:rPr lang="en-US" b="1" i="1" dirty="0"/>
              <a:t>Panarea </a:t>
            </a:r>
            <a:r>
              <a:rPr lang="en-US" b="1" i="1" dirty="0">
                <a:solidFill>
                  <a:schemeClr val="accent6">
                    <a:lumMod val="75000"/>
                  </a:schemeClr>
                </a:solidFill>
              </a:rPr>
              <a:t>Island</a:t>
            </a:r>
            <a:r>
              <a:rPr lang="en-US" b="1" i="1" dirty="0"/>
              <a:t> and </a:t>
            </a:r>
            <a:r>
              <a:rPr lang="en-US" b="1" i="1" dirty="0">
                <a:solidFill>
                  <a:schemeClr val="accent4">
                    <a:lumMod val="75000"/>
                  </a:schemeClr>
                </a:solidFill>
              </a:rPr>
              <a:t>Sunset</a:t>
            </a:r>
            <a:r>
              <a:rPr lang="en-US" b="1" i="1" dirty="0"/>
              <a:t> Gin</a:t>
            </a:r>
          </a:p>
        </p:txBody>
      </p:sp>
      <p:sp>
        <p:nvSpPr>
          <p:cNvPr id="4" name="Content Placeholder 3">
            <a:extLst>
              <a:ext uri="{FF2B5EF4-FFF2-40B4-BE49-F238E27FC236}">
                <a16:creationId xmlns:a16="http://schemas.microsoft.com/office/drawing/2014/main" id="{7A8E7C64-E094-4A0F-B688-8414C2B900CC}"/>
              </a:ext>
            </a:extLst>
          </p:cNvPr>
          <p:cNvSpPr>
            <a:spLocks noGrp="1"/>
          </p:cNvSpPr>
          <p:nvPr>
            <p:ph sz="half" idx="2"/>
          </p:nvPr>
        </p:nvSpPr>
        <p:spPr>
          <a:xfrm>
            <a:off x="5491716" y="1426443"/>
            <a:ext cx="5729177" cy="4401879"/>
          </a:xfrm>
        </p:spPr>
        <p:txBody>
          <a:bodyPr>
            <a:normAutofit/>
          </a:bodyPr>
          <a:lstStyle/>
          <a:p>
            <a:pPr marL="0" indent="0" algn="l">
              <a:buNone/>
            </a:pPr>
            <a:endParaRPr lang="en-US" sz="1200" b="0" i="1" u="none" strike="noStrike" baseline="0" dirty="0">
              <a:latin typeface="Georgia-Italic"/>
            </a:endParaRPr>
          </a:p>
          <a:p>
            <a:pPr marL="0" indent="0" algn="l">
              <a:buNone/>
            </a:pPr>
            <a:r>
              <a:rPr lang="en-US" sz="1600" dirty="0">
                <a:solidFill>
                  <a:srgbClr val="333333"/>
                </a:solidFill>
                <a:latin typeface="Georgia-Italic"/>
              </a:rPr>
              <a:t>Panarea Island and Sunset Gins, </a:t>
            </a:r>
            <a:r>
              <a:rPr lang="en-US" sz="1600" b="0" i="0" u="none" strike="noStrike" baseline="0" dirty="0">
                <a:solidFill>
                  <a:srgbClr val="333333"/>
                </a:solidFill>
                <a:latin typeface="Georgia-Italic"/>
              </a:rPr>
              <a:t>Italian Gins currently imported into the US from the distinguished House of Inga</a:t>
            </a:r>
          </a:p>
          <a:p>
            <a:pPr marL="0" indent="0" algn="l">
              <a:buNone/>
            </a:pPr>
            <a:endParaRPr lang="en-US" sz="1400" b="0" i="0" u="none" strike="noStrike" baseline="0" dirty="0">
              <a:solidFill>
                <a:srgbClr val="333333"/>
              </a:solidFill>
              <a:latin typeface="Georgia-Italic"/>
            </a:endParaRPr>
          </a:p>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665533"/>
                </a:solidFill>
                <a:effectLst/>
                <a:uLnTx/>
                <a:uFillTx/>
                <a:latin typeface="Georgia-Italic"/>
              </a:rPr>
              <a:t>Panarea Island Gin Bottling Note</a:t>
            </a:r>
            <a:endParaRPr lang="en-US" sz="1600" b="0" i="0" u="none" strike="noStrike" baseline="0" dirty="0">
              <a:solidFill>
                <a:srgbClr val="333333"/>
              </a:solidFill>
              <a:latin typeface="Georgia-Italic"/>
            </a:endParaRPr>
          </a:p>
          <a:p>
            <a:pPr marL="0" indent="0" algn="l">
              <a:buNone/>
            </a:pPr>
            <a:r>
              <a:rPr lang="en-US" sz="1600" b="0" i="0" u="none" strike="noStrike" baseline="0" dirty="0">
                <a:solidFill>
                  <a:srgbClr val="333333"/>
                </a:solidFill>
                <a:latin typeface="Georgia-Italic"/>
              </a:rPr>
              <a:t>The leading botanicals are juniper, myrtle berries, lemon, orange and coriander, an explosion of perfumes and tastes, a very original product Panarea Island Gin is great on G&amp;T, Negroni, Martini, fashionable cocktails and long drinks; delicious sipped with sushi and raw fish</a:t>
            </a:r>
            <a:endParaRPr lang="en-US" sz="1600" i="1" dirty="0">
              <a:latin typeface="Georgia-Italic"/>
            </a:endParaRPr>
          </a:p>
          <a:p>
            <a:pPr marL="0" indent="0" algn="just" fontAlgn="base">
              <a:buNone/>
            </a:pPr>
            <a:r>
              <a:rPr lang="en-US" sz="1600" b="0" i="0" dirty="0">
                <a:solidFill>
                  <a:srgbClr val="665533"/>
                </a:solidFill>
                <a:effectLst/>
                <a:latin typeface="Georgia-Italic"/>
              </a:rPr>
              <a:t>Panarea Sunset Gin Bottling Note</a:t>
            </a:r>
          </a:p>
          <a:p>
            <a:pPr marL="0" indent="0" algn="just" fontAlgn="base">
              <a:buNone/>
            </a:pPr>
            <a:r>
              <a:rPr lang="en-US" sz="1600" b="0" i="0" dirty="0">
                <a:solidFill>
                  <a:srgbClr val="000000"/>
                </a:solidFill>
                <a:effectLst/>
                <a:latin typeface="Georgia-Italic"/>
              </a:rPr>
              <a:t>Inspired by the stunning sunsets that can be seen on the volcanic Panarea Island, this Italian gin was distilled by the Inga family (distillers since 1838) and is full of locally sourced Mediterranean botanicals such as juniper, citrus fruits and basil.</a:t>
            </a:r>
          </a:p>
          <a:p>
            <a:pPr marL="0" indent="0" algn="l">
              <a:buNone/>
            </a:pPr>
            <a:endParaRPr lang="en-US" sz="1200" b="0" i="1" u="none" strike="noStrike" baseline="0" dirty="0">
              <a:latin typeface="Georgia-Italic"/>
            </a:endParaRPr>
          </a:p>
        </p:txBody>
      </p:sp>
      <p:pic>
        <p:nvPicPr>
          <p:cNvPr id="2050" name="Picture 2" descr="Panarea Gin USA (@Panareaginusa) | Twitter">
            <a:extLst>
              <a:ext uri="{FF2B5EF4-FFF2-40B4-BE49-F238E27FC236}">
                <a16:creationId xmlns:a16="http://schemas.microsoft.com/office/drawing/2014/main" id="{D6847FE4-C024-47BA-9E14-D406ACC7182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1107" y="1426443"/>
            <a:ext cx="3810000" cy="34645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8D929B-D9BE-444C-AB58-F9E2B4DD9EF2}"/>
              </a:ext>
            </a:extLst>
          </p:cNvPr>
          <p:cNvSpPr txBox="1"/>
          <p:nvPr/>
        </p:nvSpPr>
        <p:spPr>
          <a:xfrm>
            <a:off x="971107" y="5028686"/>
            <a:ext cx="3810000" cy="1785104"/>
          </a:xfrm>
          <a:prstGeom prst="rect">
            <a:avLst/>
          </a:prstGeom>
          <a:noFill/>
        </p:spPr>
        <p:txBody>
          <a:bodyPr wrap="square" rtlCol="0">
            <a:spAutoFit/>
          </a:bodyPr>
          <a:lstStyle/>
          <a:p>
            <a:pPr marL="0" indent="0" algn="l">
              <a:buNone/>
            </a:pPr>
            <a:r>
              <a:rPr lang="en-US" sz="1100" b="0" i="1" u="none" strike="noStrike" baseline="0" dirty="0">
                <a:latin typeface="Georgia-Italic"/>
              </a:rPr>
              <a:t>PANAREA ISLAND, SICILY</a:t>
            </a:r>
          </a:p>
          <a:p>
            <a:pPr marL="0" indent="0" algn="l">
              <a:buNone/>
            </a:pPr>
            <a:r>
              <a:rPr lang="en-US" sz="1100" b="0" i="1" u="none" strike="noStrike" baseline="0" dirty="0">
                <a:latin typeface="Georgia-Italic"/>
              </a:rPr>
              <a:t>The Inga family chose the brand “Panarea” as a clear geographical statement of their heritage, as the Inga’s ancestors were Sicilians. The founder of our company, Gaetano Inga, was from Noto, (Syracuse), Sicily.</a:t>
            </a:r>
          </a:p>
          <a:p>
            <a:pPr marL="0" indent="0" algn="l">
              <a:buNone/>
            </a:pPr>
            <a:r>
              <a:rPr lang="en-US" sz="1100" b="0" i="1" u="none" strike="noStrike" baseline="0" dirty="0">
                <a:latin typeface="Georgia-Italic"/>
              </a:rPr>
              <a:t>Panarea is probably the most beautiful island of the whole Aeolian archipelagos, it is a fascinating place with breathtaking views of the active volcano island of Stromboli. The night landscape from Panarea is gorgeous, you can see the lava flowing into the sea...</a:t>
            </a:r>
          </a:p>
        </p:txBody>
      </p:sp>
    </p:spTree>
    <p:extLst>
      <p:ext uri="{BB962C8B-B14F-4D97-AF65-F5344CB8AC3E}">
        <p14:creationId xmlns:p14="http://schemas.microsoft.com/office/powerpoint/2010/main" val="83857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3829-11A4-496E-ADBB-1704549F95BA}"/>
              </a:ext>
            </a:extLst>
          </p:cNvPr>
          <p:cNvSpPr>
            <a:spLocks noGrp="1"/>
          </p:cNvSpPr>
          <p:nvPr>
            <p:ph type="title"/>
          </p:nvPr>
        </p:nvSpPr>
        <p:spPr/>
        <p:txBody>
          <a:bodyPr/>
          <a:lstStyle/>
          <a:p>
            <a:pPr algn="l"/>
            <a:r>
              <a:rPr lang="en-US" dirty="0"/>
              <a:t>Maestro Café </a:t>
            </a:r>
            <a:r>
              <a:rPr lang="en-US" sz="1800" b="0" i="0" u="none" strike="noStrike" baseline="0" dirty="0">
                <a:solidFill>
                  <a:srgbClr val="BF9A5D"/>
                </a:solidFill>
                <a:latin typeface="DKOtago"/>
              </a:rPr>
              <a:t>AUTENTICO LIQUORE ITALIANO ALLA CREMA DI CAFFÉ</a:t>
            </a:r>
            <a:endParaRPr lang="en-US" dirty="0"/>
          </a:p>
        </p:txBody>
      </p:sp>
      <p:sp>
        <p:nvSpPr>
          <p:cNvPr id="4" name="Content Placeholder 3">
            <a:extLst>
              <a:ext uri="{FF2B5EF4-FFF2-40B4-BE49-F238E27FC236}">
                <a16:creationId xmlns:a16="http://schemas.microsoft.com/office/drawing/2014/main" id="{7A8E7C64-E094-4A0F-B688-8414C2B900CC}"/>
              </a:ext>
            </a:extLst>
          </p:cNvPr>
          <p:cNvSpPr>
            <a:spLocks noGrp="1"/>
          </p:cNvSpPr>
          <p:nvPr>
            <p:ph sz="half" idx="2"/>
          </p:nvPr>
        </p:nvSpPr>
        <p:spPr>
          <a:xfrm>
            <a:off x="5146158" y="2211571"/>
            <a:ext cx="5729177" cy="4199307"/>
          </a:xfrm>
        </p:spPr>
        <p:txBody>
          <a:bodyPr>
            <a:normAutofit fontScale="77500" lnSpcReduction="20000"/>
          </a:bodyPr>
          <a:lstStyle/>
          <a:p>
            <a:pPr marL="0" indent="0" algn="l">
              <a:buNone/>
            </a:pPr>
            <a:r>
              <a:rPr lang="en-US" dirty="0"/>
              <a:t>We only use the finest and natural ingredients</a:t>
            </a:r>
          </a:p>
          <a:p>
            <a:pPr marL="0" indent="0" algn="l">
              <a:buNone/>
            </a:pPr>
            <a:r>
              <a:rPr lang="en-US" dirty="0"/>
              <a:t>in our perfect roasted coffee blend and cream</a:t>
            </a:r>
          </a:p>
          <a:p>
            <a:pPr marL="0" indent="0" algn="l">
              <a:buNone/>
            </a:pPr>
            <a:r>
              <a:rPr lang="en-US" dirty="0"/>
              <a:t>liquor. The coffee beans are from Brazil and all</a:t>
            </a:r>
          </a:p>
          <a:p>
            <a:pPr marL="0" indent="0" algn="l">
              <a:buNone/>
            </a:pPr>
            <a:r>
              <a:rPr lang="en-US" dirty="0"/>
              <a:t>our authentic ingredients are sourced in Italy,</a:t>
            </a:r>
          </a:p>
          <a:p>
            <a:pPr marL="0" indent="0" algn="l">
              <a:buNone/>
            </a:pPr>
            <a:r>
              <a:rPr lang="en-US" dirty="0"/>
              <a:t>making it a perfect combination and</a:t>
            </a:r>
          </a:p>
          <a:p>
            <a:pPr marL="0" indent="0" algn="l">
              <a:buNone/>
            </a:pPr>
            <a:r>
              <a:rPr lang="en-US" dirty="0"/>
              <a:t>balance cream coffee liquor.</a:t>
            </a:r>
          </a:p>
          <a:p>
            <a:pPr marL="0" indent="0" algn="l">
              <a:buNone/>
            </a:pPr>
            <a:r>
              <a:rPr lang="en-US" dirty="0"/>
              <a:t>Maestro café is to be enjoyed on its</a:t>
            </a:r>
          </a:p>
          <a:p>
            <a:pPr marL="0" indent="0" algn="l">
              <a:buNone/>
            </a:pPr>
            <a:r>
              <a:rPr lang="en-US" dirty="0"/>
              <a:t>own or to complement and create</a:t>
            </a:r>
          </a:p>
          <a:p>
            <a:pPr marL="0" indent="0" algn="l">
              <a:buNone/>
            </a:pPr>
            <a:r>
              <a:rPr lang="en-US" dirty="0"/>
              <a:t>the best cocktails and desserts</a:t>
            </a:r>
          </a:p>
          <a:p>
            <a:pPr marL="0" indent="0" algn="l">
              <a:buNone/>
            </a:pPr>
            <a:r>
              <a:rPr lang="en-US" dirty="0"/>
              <a:t>for your guilty pleasure.</a:t>
            </a:r>
          </a:p>
        </p:txBody>
      </p:sp>
      <p:pic>
        <p:nvPicPr>
          <p:cNvPr id="3074" name="Picture 2" descr="Maestro Café Liquor : The Whisky Exchange">
            <a:extLst>
              <a:ext uri="{FF2B5EF4-FFF2-40B4-BE49-F238E27FC236}">
                <a16:creationId xmlns:a16="http://schemas.microsoft.com/office/drawing/2014/main" id="{A2152AB1-76A8-4B30-96CE-C493C36DD81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6028" y="1357332"/>
            <a:ext cx="3614723" cy="481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1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1052</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Britannic Bold</vt:lpstr>
      <vt:lpstr>Calibri</vt:lpstr>
      <vt:lpstr>Calibri Light</vt:lpstr>
      <vt:lpstr>Century</vt:lpstr>
      <vt:lpstr>DKOtago</vt:lpstr>
      <vt:lpstr>Georgia-Italic</vt:lpstr>
      <vt:lpstr>Minion Pro</vt:lpstr>
      <vt:lpstr>Roboto Slab</vt:lpstr>
      <vt:lpstr>Office Theme</vt:lpstr>
      <vt:lpstr>Stoller Imports Now Representing Lorenzo Inga brands from Italy </vt:lpstr>
      <vt:lpstr>PowerPoint Presentation</vt:lpstr>
      <vt:lpstr>Lorenzo Inga Grappa's</vt:lpstr>
      <vt:lpstr>Lorenzo Inga “My” Liqueurs</vt:lpstr>
      <vt:lpstr>Antico Amaro</vt:lpstr>
      <vt:lpstr>Gran Milano Bitter</vt:lpstr>
      <vt:lpstr>Panarea Island and Sunset Gin</vt:lpstr>
      <vt:lpstr>Maestro Café AUTENTICO LIQUORE ITALIANO ALLA CREMA DI CAFFÉ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Stoller Imports Now Representing Lorenzo Inga brands from Italy</dc:title>
  <dc:creator>Howard Elkin</dc:creator>
  <cp:lastModifiedBy>Howard Elkin</cp:lastModifiedBy>
  <cp:revision>17</cp:revision>
  <dcterms:created xsi:type="dcterms:W3CDTF">2020-08-19T14:12:28Z</dcterms:created>
  <dcterms:modified xsi:type="dcterms:W3CDTF">2022-01-18T17:13:43Z</dcterms:modified>
</cp:coreProperties>
</file>